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27"/>
  </p:notesMasterIdLst>
  <p:handoutMasterIdLst>
    <p:handoutMasterId r:id="rId28"/>
  </p:handoutMasterIdLst>
  <p:sldIdLst>
    <p:sldId id="256" r:id="rId5"/>
    <p:sldId id="269" r:id="rId6"/>
    <p:sldId id="270" r:id="rId7"/>
    <p:sldId id="271" r:id="rId8"/>
    <p:sldId id="260" r:id="rId9"/>
    <p:sldId id="286" r:id="rId10"/>
    <p:sldId id="287" r:id="rId11"/>
    <p:sldId id="273" r:id="rId12"/>
    <p:sldId id="274" r:id="rId13"/>
    <p:sldId id="275" r:id="rId14"/>
    <p:sldId id="276" r:id="rId15"/>
    <p:sldId id="277" r:id="rId16"/>
    <p:sldId id="278" r:id="rId17"/>
    <p:sldId id="279" r:id="rId18"/>
    <p:sldId id="280" r:id="rId19"/>
    <p:sldId id="272" r:id="rId20"/>
    <p:sldId id="281" r:id="rId21"/>
    <p:sldId id="282" r:id="rId22"/>
    <p:sldId id="283" r:id="rId23"/>
    <p:sldId id="284" r:id="rId24"/>
    <p:sldId id="285" r:id="rId25"/>
    <p:sldId id="267" r:id="rId26"/>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5" autoAdjust="0"/>
    <p:restoredTop sz="94641" autoAdjust="0"/>
  </p:normalViewPr>
  <p:slideViewPr>
    <p:cSldViewPr snapToGrid="0">
      <p:cViewPr varScale="1">
        <p:scale>
          <a:sx n="63" d="100"/>
          <a:sy n="63" d="100"/>
        </p:scale>
        <p:origin x="72" y="876"/>
      </p:cViewPr>
      <p:guideLst>
        <p:guide orient="horz" pos="2160"/>
        <p:guide pos="3840"/>
      </p:guideLst>
    </p:cSldViewPr>
  </p:slideViewPr>
  <p:notesTextViewPr>
    <p:cViewPr>
      <p:scale>
        <a:sx n="1" d="1"/>
        <a:sy n="1" d="1"/>
      </p:scale>
      <p:origin x="0" y="0"/>
    </p:cViewPr>
  </p:notesTextViewPr>
  <p:notesViewPr>
    <p:cSldViewPr snapToGrid="0">
      <p:cViewPr varScale="1">
        <p:scale>
          <a:sx n="89" d="100"/>
          <a:sy n="89" d="100"/>
        </p:scale>
        <p:origin x="3786"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402F1CD6-83D7-4AFB-B44E-9B783AF7FDF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AEBFA468-76A1-4AFF-8A25-EDF86E61ACE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78520-E9AB-4B1A-9B49-E67C72256C29}" type="datetimeFigureOut">
              <a:rPr lang="es-ES" smtClean="0"/>
              <a:t>21/08/2019</a:t>
            </a:fld>
            <a:endParaRPr lang="es-ES"/>
          </a:p>
        </p:txBody>
      </p:sp>
      <p:sp>
        <p:nvSpPr>
          <p:cNvPr id="4" name="Marcador de pie de página 3">
            <a:extLst>
              <a:ext uri="{FF2B5EF4-FFF2-40B4-BE49-F238E27FC236}">
                <a16:creationId xmlns:a16="http://schemas.microsoft.com/office/drawing/2014/main" id="{0F85C005-4ADD-42E5-B8DF-CB4478D3CC8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43A2E970-8FFB-4C05-AA67-65B70B39BD2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5C2AA7-279B-4C56-AF4B-F60E713A5A2C}" type="slidenum">
              <a:rPr lang="es-ES" smtClean="0"/>
              <a:t>‹Nº›</a:t>
            </a:fld>
            <a:endParaRPr lang="es-ES"/>
          </a:p>
        </p:txBody>
      </p:sp>
    </p:spTree>
    <p:extLst>
      <p:ext uri="{BB962C8B-B14F-4D97-AF65-F5344CB8AC3E}">
        <p14:creationId xmlns:p14="http://schemas.microsoft.com/office/powerpoint/2010/main" val="10311079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46881C-69AF-4E68-B910-A30DC57EEF83}" type="datetimeFigureOut">
              <a:rPr lang="es-ES" noProof="0" smtClean="0"/>
              <a:t>21/08/2019</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noProof="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noProof="0" dirty="0"/>
              <a:t>Editar estilos de texto del patrón</a:t>
            </a:r>
          </a:p>
          <a:p>
            <a:pPr lvl="1"/>
            <a:r>
              <a:rPr lang="es-ES" noProof="0" dirty="0"/>
              <a:t>Segundo nivel</a:t>
            </a:r>
          </a:p>
          <a:p>
            <a:pPr lvl="2"/>
            <a:r>
              <a:rPr lang="es-ES" noProof="0" dirty="0"/>
              <a:t>Tercer nivel</a:t>
            </a:r>
          </a:p>
          <a:p>
            <a:pPr lvl="3"/>
            <a:r>
              <a:rPr lang="es-ES" noProof="0" dirty="0"/>
              <a:t>Cuarto nivel</a:t>
            </a:r>
          </a:p>
          <a:p>
            <a:pPr lvl="4"/>
            <a:r>
              <a:rPr lang="es-ES" noProof="0" dirty="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noProof="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E2ED02-0BE9-46EA-BA63-E1EED13817D7}" type="slidenum">
              <a:rPr lang="es-ES" noProof="0" smtClean="0"/>
              <a:t>‹Nº›</a:t>
            </a:fld>
            <a:endParaRPr lang="es-ES" noProof="0"/>
          </a:p>
        </p:txBody>
      </p:sp>
    </p:spTree>
    <p:extLst>
      <p:ext uri="{BB962C8B-B14F-4D97-AF65-F5344CB8AC3E}">
        <p14:creationId xmlns:p14="http://schemas.microsoft.com/office/powerpoint/2010/main" val="20078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B0E2ED02-0BE9-46EA-BA63-E1EED13817D7}" type="slidenum">
              <a:rPr lang="es-ES" smtClean="0"/>
              <a:t>1</a:t>
            </a:fld>
            <a:endParaRPr lang="es-ES"/>
          </a:p>
        </p:txBody>
      </p:sp>
    </p:spTree>
    <p:extLst>
      <p:ext uri="{BB962C8B-B14F-4D97-AF65-F5344CB8AC3E}">
        <p14:creationId xmlns:p14="http://schemas.microsoft.com/office/powerpoint/2010/main" val="422208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B0E2ED02-0BE9-46EA-BA63-E1EED13817D7}" type="slidenum">
              <a:rPr lang="es-ES" smtClean="0"/>
              <a:t>5</a:t>
            </a:fld>
            <a:endParaRPr lang="es-ES"/>
          </a:p>
        </p:txBody>
      </p:sp>
    </p:spTree>
    <p:extLst>
      <p:ext uri="{BB962C8B-B14F-4D97-AF65-F5344CB8AC3E}">
        <p14:creationId xmlns:p14="http://schemas.microsoft.com/office/powerpoint/2010/main" val="2574941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B0E2ED02-0BE9-46EA-BA63-E1EED13817D7}" type="slidenum">
              <a:rPr lang="es-ES" smtClean="0"/>
              <a:t>6</a:t>
            </a:fld>
            <a:endParaRPr lang="es-ES"/>
          </a:p>
        </p:txBody>
      </p:sp>
    </p:spTree>
    <p:extLst>
      <p:ext uri="{BB962C8B-B14F-4D97-AF65-F5344CB8AC3E}">
        <p14:creationId xmlns:p14="http://schemas.microsoft.com/office/powerpoint/2010/main" val="2150676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B0E2ED02-0BE9-46EA-BA63-E1EED13817D7}" type="slidenum">
              <a:rPr lang="es-ES" smtClean="0"/>
              <a:t>7</a:t>
            </a:fld>
            <a:endParaRPr lang="es-ES"/>
          </a:p>
        </p:txBody>
      </p:sp>
    </p:spTree>
    <p:extLst>
      <p:ext uri="{BB962C8B-B14F-4D97-AF65-F5344CB8AC3E}">
        <p14:creationId xmlns:p14="http://schemas.microsoft.com/office/powerpoint/2010/main" val="1887788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B0E2ED02-0BE9-46EA-BA63-E1EED13817D7}" type="slidenum">
              <a:rPr lang="es-ES" smtClean="0"/>
              <a:t>22</a:t>
            </a:fld>
            <a:endParaRPr lang="es-ES"/>
          </a:p>
        </p:txBody>
      </p:sp>
    </p:spTree>
    <p:extLst>
      <p:ext uri="{BB962C8B-B14F-4D97-AF65-F5344CB8AC3E}">
        <p14:creationId xmlns:p14="http://schemas.microsoft.com/office/powerpoint/2010/main" val="620171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54955" y="1447800"/>
            <a:ext cx="8825658" cy="3329581"/>
          </a:xfrm>
        </p:spPr>
        <p:txBody>
          <a:bodyPr rtlCol="0" anchor="b"/>
          <a:lstStyle>
            <a:lvl1pPr>
              <a:defRPr sz="7200"/>
            </a:lvl1pPr>
          </a:lstStyle>
          <a:p>
            <a:pPr rtl="0"/>
            <a:r>
              <a:rPr lang="es-ES" noProof="0"/>
              <a:t>Haga clic para modificar el estilo de título del patrón</a:t>
            </a:r>
          </a:p>
        </p:txBody>
      </p:sp>
      <p:sp>
        <p:nvSpPr>
          <p:cNvPr id="3" name="Subtítulo 2"/>
          <p:cNvSpPr>
            <a:spLocks noGrp="1"/>
          </p:cNvSpPr>
          <p:nvPr>
            <p:ph type="subTitle" idx="1"/>
          </p:nvPr>
        </p:nvSpPr>
        <p:spPr>
          <a:xfrm>
            <a:off x="1154955" y="4777380"/>
            <a:ext cx="8825658" cy="861420"/>
          </a:xfrm>
        </p:spPr>
        <p:txBody>
          <a:bodyPr rtlCol="0"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s-ES" noProof="0"/>
              <a:t>Haga clic para modificar el estilo de subtítulo del patrón</a:t>
            </a:r>
          </a:p>
        </p:txBody>
      </p:sp>
      <p:sp>
        <p:nvSpPr>
          <p:cNvPr id="4" name="Marcador de posición de fecha 3"/>
          <p:cNvSpPr>
            <a:spLocks noGrp="1"/>
          </p:cNvSpPr>
          <p:nvPr>
            <p:ph type="dt" sz="half" idx="10"/>
          </p:nvPr>
        </p:nvSpPr>
        <p:spPr/>
        <p:txBody>
          <a:bodyPr rtlCol="0"/>
          <a:lstStyle/>
          <a:p>
            <a:pPr rtl="0"/>
            <a:fld id="{A50E83B3-2DF2-4C51-8E37-F0891FBF120C}" type="datetime1">
              <a:rPr lang="es-ES" noProof="0" smtClean="0"/>
              <a:t>21/08/2019</a:t>
            </a:fld>
            <a:endParaRPr lang="es-ES" noProof="0"/>
          </a:p>
        </p:txBody>
      </p:sp>
      <p:sp>
        <p:nvSpPr>
          <p:cNvPr id="5" name="Marcador de posición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1154956" y="4800587"/>
            <a:ext cx="8825657" cy="566738"/>
          </a:xfrm>
        </p:spPr>
        <p:txBody>
          <a:bodyPr rtlCol="0" anchor="b">
            <a:normAutofit/>
          </a:bodyPr>
          <a:lstStyle>
            <a:lvl1pPr algn="l">
              <a:defRPr sz="2400" b="0"/>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4" name="Marcador de posición de texto 3"/>
          <p:cNvSpPr>
            <a:spLocks noGrp="1"/>
          </p:cNvSpPr>
          <p:nvPr>
            <p:ph type="body" sz="half" idx="2" hasCustomPrompt="1"/>
          </p:nvPr>
        </p:nvSpPr>
        <p:spPr>
          <a:xfrm>
            <a:off x="1154956" y="5367325"/>
            <a:ext cx="8825656" cy="493712"/>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estilos de texto del patrón</a:t>
            </a:r>
          </a:p>
        </p:txBody>
      </p:sp>
      <p:sp>
        <p:nvSpPr>
          <p:cNvPr id="5" name="Marcador de posición de fecha 4"/>
          <p:cNvSpPr>
            <a:spLocks noGrp="1"/>
          </p:cNvSpPr>
          <p:nvPr>
            <p:ph type="dt" sz="half" idx="10"/>
          </p:nvPr>
        </p:nvSpPr>
        <p:spPr/>
        <p:txBody>
          <a:bodyPr rtlCol="0"/>
          <a:lstStyle/>
          <a:p>
            <a:pPr rtl="0"/>
            <a:fld id="{F886DD05-C942-401F-BA9D-1FF2ECF27C7A}" type="datetime1">
              <a:rPr lang="es-ES" noProof="0" smtClean="0"/>
              <a:t>21/08/2019</a:t>
            </a:fld>
            <a:endParaRPr lang="es-ES" noProof="0"/>
          </a:p>
        </p:txBody>
      </p:sp>
      <p:sp>
        <p:nvSpPr>
          <p:cNvPr id="6" name="Marcador de posición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leyenda">
    <p:spTree>
      <p:nvGrpSpPr>
        <p:cNvPr id="1" name=""/>
        <p:cNvGrpSpPr/>
        <p:nvPr/>
      </p:nvGrpSpPr>
      <p:grpSpPr>
        <a:xfrm>
          <a:off x="0" y="0"/>
          <a:ext cx="0" cy="0"/>
          <a:chOff x="0" y="0"/>
          <a:chExt cx="0" cy="0"/>
        </a:xfrm>
      </p:grpSpPr>
      <p:sp>
        <p:nvSpPr>
          <p:cNvPr id="2" name="Título 1"/>
          <p:cNvSpPr>
            <a:spLocks noGrp="1"/>
          </p:cNvSpPr>
          <p:nvPr>
            <p:ph type="title"/>
          </p:nvPr>
        </p:nvSpPr>
        <p:spPr>
          <a:xfrm>
            <a:off x="1154954" y="1447800"/>
            <a:ext cx="8825659" cy="1981200"/>
          </a:xfrm>
        </p:spPr>
        <p:txBody>
          <a:bodyPr rtlCol="0"/>
          <a:lstStyle>
            <a:lvl1pPr>
              <a:defRPr sz="4800"/>
            </a:lvl1pPr>
          </a:lstStyle>
          <a:p>
            <a:pPr rtl="0"/>
            <a:r>
              <a:rPr lang="es-ES" noProof="0"/>
              <a:t>Haga clic para modificar el estilo de título del patrón</a:t>
            </a:r>
          </a:p>
        </p:txBody>
      </p:sp>
      <p:sp>
        <p:nvSpPr>
          <p:cNvPr id="8" name="Marcador de posición de texto 3"/>
          <p:cNvSpPr>
            <a:spLocks noGrp="1"/>
          </p:cNvSpPr>
          <p:nvPr>
            <p:ph type="body" sz="half" idx="2" hasCustomPrompt="1"/>
          </p:nvPr>
        </p:nvSpPr>
        <p:spPr>
          <a:xfrm>
            <a:off x="1154954" y="3657600"/>
            <a:ext cx="8825659" cy="2362200"/>
          </a:xfrm>
        </p:spPr>
        <p:txBody>
          <a:bodyPr rtlCol="0"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estilos de texto del patrón</a:t>
            </a:r>
          </a:p>
        </p:txBody>
      </p:sp>
      <p:sp>
        <p:nvSpPr>
          <p:cNvPr id="4" name="Marcador de posición de fecha 3"/>
          <p:cNvSpPr>
            <a:spLocks noGrp="1"/>
          </p:cNvSpPr>
          <p:nvPr>
            <p:ph type="dt" sz="half" idx="10"/>
          </p:nvPr>
        </p:nvSpPr>
        <p:spPr/>
        <p:txBody>
          <a:bodyPr rtlCol="0"/>
          <a:lstStyle/>
          <a:p>
            <a:pPr rtl="0"/>
            <a:fld id="{9C9386C7-0916-4725-9AF6-7DDE6FD7513B}" type="datetime1">
              <a:rPr lang="es-ES" noProof="0" smtClean="0"/>
              <a:t>21/08/2019</a:t>
            </a:fld>
            <a:endParaRPr lang="es-ES" noProof="0"/>
          </a:p>
        </p:txBody>
      </p:sp>
      <p:sp>
        <p:nvSpPr>
          <p:cNvPr id="5" name="Marcador de posición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574801" y="1447800"/>
            <a:ext cx="7999315" cy="2323374"/>
          </a:xfrm>
        </p:spPr>
        <p:txBody>
          <a:bodyPr rtlCol="0"/>
          <a:lstStyle>
            <a:lvl1pPr>
              <a:defRPr sz="4800"/>
            </a:lvl1pPr>
          </a:lstStyle>
          <a:p>
            <a:pPr rtl="0"/>
            <a:r>
              <a:rPr lang="es-ES" noProof="0"/>
              <a:t>Haga clic para modificar el estilo del título del patrón</a:t>
            </a:r>
          </a:p>
        </p:txBody>
      </p:sp>
      <p:sp>
        <p:nvSpPr>
          <p:cNvPr id="14" name="Marcador de posición de texto 3"/>
          <p:cNvSpPr>
            <a:spLocks noGrp="1"/>
          </p:cNvSpPr>
          <p:nvPr>
            <p:ph type="body" sz="half" idx="13" hasCustomPrompt="1"/>
          </p:nvPr>
        </p:nvSpPr>
        <p:spPr>
          <a:xfrm>
            <a:off x="1930400" y="3771174"/>
            <a:ext cx="7279649" cy="342174"/>
          </a:xfrm>
        </p:spPr>
        <p:txBody>
          <a:bodyPr rtlCol="0"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estilos de texto del patrón</a:t>
            </a:r>
          </a:p>
        </p:txBody>
      </p:sp>
      <p:sp>
        <p:nvSpPr>
          <p:cNvPr id="10" name="Marcador de posición de texto 3"/>
          <p:cNvSpPr>
            <a:spLocks noGrp="1"/>
          </p:cNvSpPr>
          <p:nvPr>
            <p:ph type="body" sz="half" idx="2" hasCustomPrompt="1"/>
          </p:nvPr>
        </p:nvSpPr>
        <p:spPr>
          <a:xfrm>
            <a:off x="1154954" y="4350657"/>
            <a:ext cx="8825659" cy="1676400"/>
          </a:xfrm>
        </p:spPr>
        <p:txBody>
          <a:bodyPr rtlCol="0"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estilos de texto del patrón</a:t>
            </a:r>
          </a:p>
        </p:txBody>
      </p:sp>
      <p:sp>
        <p:nvSpPr>
          <p:cNvPr id="4" name="Marcador de posición de fecha 3"/>
          <p:cNvSpPr>
            <a:spLocks noGrp="1"/>
          </p:cNvSpPr>
          <p:nvPr>
            <p:ph type="dt" sz="half" idx="10"/>
          </p:nvPr>
        </p:nvSpPr>
        <p:spPr/>
        <p:txBody>
          <a:bodyPr rtlCol="0"/>
          <a:lstStyle/>
          <a:p>
            <a:pPr rtl="0"/>
            <a:fld id="{10DD2A35-1D5E-47C8-8B08-48CCCCCDDF4D}" type="datetime1">
              <a:rPr lang="es-ES" noProof="0" smtClean="0"/>
              <a:t>21/08/2019</a:t>
            </a:fld>
            <a:endParaRPr lang="es-ES" noProof="0"/>
          </a:p>
        </p:txBody>
      </p:sp>
      <p:sp>
        <p:nvSpPr>
          <p:cNvPr id="5" name="Marcador de posición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
        <p:nvSpPr>
          <p:cNvPr id="9" name="Cuadro de texto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rtl="0"/>
            <a:r>
              <a:rPr lang="es-ES" noProof="0"/>
              <a:t>“</a:t>
            </a:r>
          </a:p>
        </p:txBody>
      </p:sp>
      <p:sp>
        <p:nvSpPr>
          <p:cNvPr id="13" name="Cuadro de texto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rtl="0"/>
            <a:r>
              <a:rPr lang="es-ES" noProof="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ítulo 1"/>
          <p:cNvSpPr>
            <a:spLocks noGrp="1"/>
          </p:cNvSpPr>
          <p:nvPr>
            <p:ph type="title"/>
          </p:nvPr>
        </p:nvSpPr>
        <p:spPr>
          <a:xfrm>
            <a:off x="1154954" y="3124201"/>
            <a:ext cx="8825660" cy="1653180"/>
          </a:xfrm>
        </p:spPr>
        <p:txBody>
          <a:bodyPr rtlCol="0" anchor="b"/>
          <a:lstStyle>
            <a:lvl1pPr algn="l">
              <a:defRPr sz="4000" b="0" cap="none"/>
            </a:lvl1pPr>
          </a:lstStyle>
          <a:p>
            <a:pPr rtl="0"/>
            <a:r>
              <a:rPr lang="es-ES" noProof="0"/>
              <a:t>Haga clic para modificar el estilo de título del patrón</a:t>
            </a:r>
          </a:p>
        </p:txBody>
      </p:sp>
      <p:sp>
        <p:nvSpPr>
          <p:cNvPr id="3" name="Marcador de posición de texto 2"/>
          <p:cNvSpPr>
            <a:spLocks noGrp="1"/>
          </p:cNvSpPr>
          <p:nvPr>
            <p:ph type="body" idx="1" hasCustomPrompt="1"/>
          </p:nvPr>
        </p:nvSpPr>
        <p:spPr>
          <a:xfrm>
            <a:off x="1154954" y="4777381"/>
            <a:ext cx="8825659" cy="860400"/>
          </a:xfrm>
        </p:spPr>
        <p:txBody>
          <a:bodyPr rtlCol="0"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Editar estilos de texto del patrón</a:t>
            </a:r>
          </a:p>
        </p:txBody>
      </p:sp>
      <p:sp>
        <p:nvSpPr>
          <p:cNvPr id="4" name="Marcador de posición de fecha 3"/>
          <p:cNvSpPr>
            <a:spLocks noGrp="1"/>
          </p:cNvSpPr>
          <p:nvPr>
            <p:ph type="dt" sz="half" idx="10"/>
          </p:nvPr>
        </p:nvSpPr>
        <p:spPr/>
        <p:txBody>
          <a:bodyPr rtlCol="0"/>
          <a:lstStyle/>
          <a:p>
            <a:pPr rtl="0"/>
            <a:fld id="{799F04CC-8741-45EA-9BD2-B1BD38506667}" type="datetime1">
              <a:rPr lang="es-ES" noProof="0" smtClean="0"/>
              <a:t>21/08/2019</a:t>
            </a:fld>
            <a:endParaRPr lang="es-ES" noProof="0"/>
          </a:p>
        </p:txBody>
      </p:sp>
      <p:sp>
        <p:nvSpPr>
          <p:cNvPr id="5" name="Marcador de posición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defRPr sz="4200"/>
            </a:lvl1pPr>
          </a:lstStyle>
          <a:p>
            <a:pPr rtl="0"/>
            <a:r>
              <a:rPr lang="es-ES" noProof="0"/>
              <a:t>Haga clic para modificar el estilo de título del patrón</a:t>
            </a:r>
          </a:p>
        </p:txBody>
      </p:sp>
      <p:sp>
        <p:nvSpPr>
          <p:cNvPr id="3" name="Marcador de posición de texto 2"/>
          <p:cNvSpPr>
            <a:spLocks noGrp="1"/>
          </p:cNvSpPr>
          <p:nvPr>
            <p:ph type="body" idx="1" hasCustomPrompt="1"/>
          </p:nvPr>
        </p:nvSpPr>
        <p:spPr>
          <a:xfrm>
            <a:off x="632947" y="1981200"/>
            <a:ext cx="2946866"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16" name="Marcador de posición de texto 3"/>
          <p:cNvSpPr>
            <a:spLocks noGrp="1"/>
          </p:cNvSpPr>
          <p:nvPr>
            <p:ph type="body" sz="half" idx="15" hasCustomPrompt="1"/>
          </p:nvPr>
        </p:nvSpPr>
        <p:spPr>
          <a:xfrm>
            <a:off x="652463" y="2667000"/>
            <a:ext cx="2927350"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estilos de texto del patrón</a:t>
            </a:r>
          </a:p>
        </p:txBody>
      </p:sp>
      <p:sp>
        <p:nvSpPr>
          <p:cNvPr id="5" name="Marcador de posición de texto 4"/>
          <p:cNvSpPr>
            <a:spLocks noGrp="1"/>
          </p:cNvSpPr>
          <p:nvPr>
            <p:ph type="body" sz="quarter" idx="3" hasCustomPrompt="1"/>
          </p:nvPr>
        </p:nvSpPr>
        <p:spPr>
          <a:xfrm>
            <a:off x="3883659" y="1981200"/>
            <a:ext cx="2936241"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19" name="Marcador de posición de texto 3"/>
          <p:cNvSpPr>
            <a:spLocks noGrp="1"/>
          </p:cNvSpPr>
          <p:nvPr>
            <p:ph type="body" sz="half" idx="16" hasCustomPrompt="1"/>
          </p:nvPr>
        </p:nvSpPr>
        <p:spPr>
          <a:xfrm>
            <a:off x="3873106" y="2667000"/>
            <a:ext cx="2946794"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estilos de texto del patrón</a:t>
            </a:r>
          </a:p>
        </p:txBody>
      </p:sp>
      <p:sp>
        <p:nvSpPr>
          <p:cNvPr id="14" name="Marcador de posición de texto 4"/>
          <p:cNvSpPr>
            <a:spLocks noGrp="1"/>
          </p:cNvSpPr>
          <p:nvPr>
            <p:ph type="body" sz="quarter" idx="13" hasCustomPrompt="1"/>
          </p:nvPr>
        </p:nvSpPr>
        <p:spPr>
          <a:xfrm>
            <a:off x="7124700" y="1981200"/>
            <a:ext cx="2932113"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20" name="Marcador de posición de texto 3"/>
          <p:cNvSpPr>
            <a:spLocks noGrp="1"/>
          </p:cNvSpPr>
          <p:nvPr>
            <p:ph type="body" sz="half" idx="17" hasCustomPrompt="1"/>
          </p:nvPr>
        </p:nvSpPr>
        <p:spPr>
          <a:xfrm>
            <a:off x="7124700" y="2667000"/>
            <a:ext cx="2932113"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estilos de texto del patrón</a:t>
            </a:r>
          </a:p>
        </p:txBody>
      </p:sp>
      <p:cxnSp>
        <p:nvCxnSpPr>
          <p:cNvPr id="17" name="Conector recto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Conector recto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Marcador de posición de fecha 3"/>
          <p:cNvSpPr>
            <a:spLocks noGrp="1"/>
          </p:cNvSpPr>
          <p:nvPr>
            <p:ph type="dt" sz="half" idx="10"/>
          </p:nvPr>
        </p:nvSpPr>
        <p:spPr/>
        <p:txBody>
          <a:bodyPr rtlCol="0"/>
          <a:lstStyle/>
          <a:p>
            <a:pPr rtl="0"/>
            <a:fld id="{0E3FAF36-9F18-4027-B0AC-A2B1BE25CF1B}" type="datetime1">
              <a:rPr lang="es-ES" noProof="0" smtClean="0"/>
              <a:t>21/08/2019</a:t>
            </a:fld>
            <a:endParaRPr lang="es-ES" noProof="0"/>
          </a:p>
        </p:txBody>
      </p:sp>
      <p:sp>
        <p:nvSpPr>
          <p:cNvPr id="4" name="Marcador de posición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defRPr sz="4200"/>
            </a:lvl1pPr>
          </a:lstStyle>
          <a:p>
            <a:pPr rtl="0"/>
            <a:r>
              <a:rPr lang="es-ES" noProof="0"/>
              <a:t>Haga clic para modificar el estilo de título del patrón</a:t>
            </a:r>
          </a:p>
        </p:txBody>
      </p:sp>
      <p:sp>
        <p:nvSpPr>
          <p:cNvPr id="3" name="Marcador de posición de texto 2"/>
          <p:cNvSpPr>
            <a:spLocks noGrp="1"/>
          </p:cNvSpPr>
          <p:nvPr>
            <p:ph type="body" idx="1" hasCustomPrompt="1"/>
          </p:nvPr>
        </p:nvSpPr>
        <p:spPr>
          <a:xfrm>
            <a:off x="652463" y="4250949"/>
            <a:ext cx="2940050"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29" name="Marcador de posición de imagen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22" name="Marcador de posición de texto 3"/>
          <p:cNvSpPr>
            <a:spLocks noGrp="1"/>
          </p:cNvSpPr>
          <p:nvPr>
            <p:ph type="body" sz="half" idx="18" hasCustomPrompt="1"/>
          </p:nvPr>
        </p:nvSpPr>
        <p:spPr>
          <a:xfrm>
            <a:off x="652463" y="4827211"/>
            <a:ext cx="2940050"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estilos de texto del patrón</a:t>
            </a:r>
          </a:p>
        </p:txBody>
      </p:sp>
      <p:sp>
        <p:nvSpPr>
          <p:cNvPr id="5" name="Marcador de posición de texto 4"/>
          <p:cNvSpPr>
            <a:spLocks noGrp="1"/>
          </p:cNvSpPr>
          <p:nvPr>
            <p:ph type="body" sz="quarter" idx="3" hasCustomPrompt="1"/>
          </p:nvPr>
        </p:nvSpPr>
        <p:spPr>
          <a:xfrm>
            <a:off x="3889375" y="4250949"/>
            <a:ext cx="2930525"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30" name="Marcador de posición de imagen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23" name="Marcador de posición de texto 3"/>
          <p:cNvSpPr>
            <a:spLocks noGrp="1"/>
          </p:cNvSpPr>
          <p:nvPr>
            <p:ph type="body" sz="half" idx="19" hasCustomPrompt="1"/>
          </p:nvPr>
        </p:nvSpPr>
        <p:spPr>
          <a:xfrm>
            <a:off x="3888022" y="4827210"/>
            <a:ext cx="2934406"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estilos de texto del patrón</a:t>
            </a:r>
          </a:p>
        </p:txBody>
      </p:sp>
      <p:sp>
        <p:nvSpPr>
          <p:cNvPr id="14" name="Marcador de posición de texto 4"/>
          <p:cNvSpPr>
            <a:spLocks noGrp="1"/>
          </p:cNvSpPr>
          <p:nvPr>
            <p:ph type="body" sz="quarter" idx="13" hasCustomPrompt="1"/>
          </p:nvPr>
        </p:nvSpPr>
        <p:spPr>
          <a:xfrm>
            <a:off x="7124700" y="4250949"/>
            <a:ext cx="2932113"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31" name="Marcador de posición de imagen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24" name="Marcador de posición de texto 3"/>
          <p:cNvSpPr>
            <a:spLocks noGrp="1"/>
          </p:cNvSpPr>
          <p:nvPr>
            <p:ph type="body" sz="half" idx="20" hasCustomPrompt="1"/>
          </p:nvPr>
        </p:nvSpPr>
        <p:spPr>
          <a:xfrm>
            <a:off x="7124575" y="4827208"/>
            <a:ext cx="2935997"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estilos de texto del patrón</a:t>
            </a:r>
          </a:p>
        </p:txBody>
      </p:sp>
      <p:cxnSp>
        <p:nvCxnSpPr>
          <p:cNvPr id="17" name="Conector recto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Conector recto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Marcador de posición de fecha 3"/>
          <p:cNvSpPr>
            <a:spLocks noGrp="1"/>
          </p:cNvSpPr>
          <p:nvPr>
            <p:ph type="dt" sz="half" idx="10"/>
          </p:nvPr>
        </p:nvSpPr>
        <p:spPr/>
        <p:txBody>
          <a:bodyPr rtlCol="0"/>
          <a:lstStyle/>
          <a:p>
            <a:pPr rtl="0"/>
            <a:fld id="{FBD4A86A-2CEE-444A-AE80-15C3ABA49728}" type="datetime1">
              <a:rPr lang="es-ES" noProof="0" smtClean="0"/>
              <a:t>21/08/2019</a:t>
            </a:fld>
            <a:endParaRPr lang="es-ES" noProof="0"/>
          </a:p>
        </p:txBody>
      </p:sp>
      <p:sp>
        <p:nvSpPr>
          <p:cNvPr id="4" name="Marcador de posición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texto vertical 2"/>
          <p:cNvSpPr>
            <a:spLocks noGrp="1"/>
          </p:cNvSpPr>
          <p:nvPr>
            <p:ph type="body" orient="vert" idx="1" hasCustomPrompt="1"/>
          </p:nvPr>
        </p:nvSpPr>
        <p:spPr/>
        <p:txBody>
          <a:bodyPr vert="eaVert" rtlCol="0" anchor="t" anchorCtr="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fecha 3"/>
          <p:cNvSpPr>
            <a:spLocks noGrp="1"/>
          </p:cNvSpPr>
          <p:nvPr>
            <p:ph type="dt" sz="half" idx="10"/>
          </p:nvPr>
        </p:nvSpPr>
        <p:spPr/>
        <p:txBody>
          <a:bodyPr rtlCol="0"/>
          <a:lstStyle/>
          <a:p>
            <a:pPr rtl="0"/>
            <a:fld id="{752B2A3C-8431-49B4-B96F-C4B888D3E457}" type="datetime1">
              <a:rPr lang="es-ES" noProof="0" smtClean="0"/>
              <a:t>21/08/2019</a:t>
            </a:fld>
            <a:endParaRPr lang="es-ES" noProof="0"/>
          </a:p>
        </p:txBody>
      </p:sp>
      <p:sp>
        <p:nvSpPr>
          <p:cNvPr id="5" name="Marcador de posición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304212" y="430213"/>
            <a:ext cx="1752601" cy="5826125"/>
          </a:xfrm>
        </p:spPr>
        <p:txBody>
          <a:bodyPr vert="eaVert" rtlCol="0" anchor="b" anchorCtr="0"/>
          <a:lstStyle/>
          <a:p>
            <a:pPr rtl="0"/>
            <a:r>
              <a:rPr lang="es-ES" noProof="0"/>
              <a:t>Haga clic para modificar el estilo de título del patrón</a:t>
            </a:r>
          </a:p>
        </p:txBody>
      </p:sp>
      <p:sp>
        <p:nvSpPr>
          <p:cNvPr id="3" name="Marcador de posición de texto vertical 2"/>
          <p:cNvSpPr>
            <a:spLocks noGrp="1"/>
          </p:cNvSpPr>
          <p:nvPr>
            <p:ph type="body" orient="vert" idx="1" hasCustomPrompt="1"/>
          </p:nvPr>
        </p:nvSpPr>
        <p:spPr>
          <a:xfrm>
            <a:off x="652463" y="887414"/>
            <a:ext cx="7423149" cy="5368924"/>
          </a:xfrm>
        </p:spPr>
        <p:txBody>
          <a:bodyPr vert="eaVert"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fecha 3"/>
          <p:cNvSpPr>
            <a:spLocks noGrp="1"/>
          </p:cNvSpPr>
          <p:nvPr>
            <p:ph type="dt" sz="half" idx="10"/>
          </p:nvPr>
        </p:nvSpPr>
        <p:spPr/>
        <p:txBody>
          <a:bodyPr rtlCol="0"/>
          <a:lstStyle/>
          <a:p>
            <a:pPr rtl="0"/>
            <a:fld id="{8A5563F4-9295-4742-9244-84287EB7291F}" type="datetime1">
              <a:rPr lang="es-ES" noProof="0" smtClean="0"/>
              <a:t>21/08/2019</a:t>
            </a:fld>
            <a:endParaRPr lang="es-ES" noProof="0"/>
          </a:p>
        </p:txBody>
      </p:sp>
      <p:sp>
        <p:nvSpPr>
          <p:cNvPr id="5" name="Marcador de posición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contenido 2"/>
          <p:cNvSpPr>
            <a:spLocks noGrp="1"/>
          </p:cNvSpPr>
          <p:nvPr>
            <p:ph idx="1" hasCustomPrompt="1"/>
          </p:nvPr>
        </p:nvSpPr>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fecha 3"/>
          <p:cNvSpPr>
            <a:spLocks noGrp="1"/>
          </p:cNvSpPr>
          <p:nvPr>
            <p:ph type="dt" sz="half" idx="10"/>
          </p:nvPr>
        </p:nvSpPr>
        <p:spPr/>
        <p:txBody>
          <a:bodyPr rtlCol="0"/>
          <a:lstStyle/>
          <a:p>
            <a:pPr rtl="0"/>
            <a:fld id="{B280820C-E135-48C2-83AB-4A8E29380C8D}" type="datetime1">
              <a:rPr lang="es-ES" noProof="0" smtClean="0"/>
              <a:t>21/08/2019</a:t>
            </a:fld>
            <a:endParaRPr lang="es-ES" noProof="0"/>
          </a:p>
        </p:txBody>
      </p:sp>
      <p:sp>
        <p:nvSpPr>
          <p:cNvPr id="5" name="Marcador de posición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1154956" y="2861733"/>
            <a:ext cx="8825657" cy="1915647"/>
          </a:xfrm>
        </p:spPr>
        <p:txBody>
          <a:bodyPr rtlCol="0" anchor="b"/>
          <a:lstStyle>
            <a:lvl1pPr algn="l">
              <a:defRPr sz="4000" b="0" cap="none"/>
            </a:lvl1pPr>
          </a:lstStyle>
          <a:p>
            <a:pPr rtl="0"/>
            <a:r>
              <a:rPr lang="es-ES" noProof="0"/>
              <a:t>Haga clic para modificar el estilo de título del patrón</a:t>
            </a:r>
          </a:p>
        </p:txBody>
      </p:sp>
      <p:sp>
        <p:nvSpPr>
          <p:cNvPr id="3" name="Marcador de posición de texto 2"/>
          <p:cNvSpPr>
            <a:spLocks noGrp="1"/>
          </p:cNvSpPr>
          <p:nvPr>
            <p:ph type="body" idx="1" hasCustomPrompt="1"/>
          </p:nvPr>
        </p:nvSpPr>
        <p:spPr>
          <a:xfrm>
            <a:off x="1154955" y="4777381"/>
            <a:ext cx="8825658" cy="860400"/>
          </a:xfrm>
        </p:spPr>
        <p:txBody>
          <a:bodyPr rtlCol="0"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Editar estilos de texto del patrón</a:t>
            </a:r>
          </a:p>
        </p:txBody>
      </p:sp>
      <p:sp>
        <p:nvSpPr>
          <p:cNvPr id="4" name="Marcador de posición de fecha 3"/>
          <p:cNvSpPr>
            <a:spLocks noGrp="1"/>
          </p:cNvSpPr>
          <p:nvPr>
            <p:ph type="dt" sz="half" idx="10"/>
          </p:nvPr>
        </p:nvSpPr>
        <p:spPr/>
        <p:txBody>
          <a:bodyPr rtlCol="0"/>
          <a:lstStyle/>
          <a:p>
            <a:pPr rtl="0"/>
            <a:fld id="{20E4E08F-4E28-408F-ADA0-39396887AC06}" type="datetime1">
              <a:rPr lang="es-ES" noProof="0" smtClean="0"/>
              <a:t>21/08/2019</a:t>
            </a:fld>
            <a:endParaRPr lang="es-ES" noProof="0"/>
          </a:p>
        </p:txBody>
      </p:sp>
      <p:sp>
        <p:nvSpPr>
          <p:cNvPr id="5" name="Marcador de posición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contenido 2"/>
          <p:cNvSpPr>
            <a:spLocks noGrp="1"/>
          </p:cNvSpPr>
          <p:nvPr>
            <p:ph sz="half" idx="1" hasCustomPrompt="1"/>
          </p:nvPr>
        </p:nvSpPr>
        <p:spPr>
          <a:xfrm>
            <a:off x="1103312" y="2060575"/>
            <a:ext cx="4396339" cy="4195763"/>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contenido 3"/>
          <p:cNvSpPr>
            <a:spLocks noGrp="1"/>
          </p:cNvSpPr>
          <p:nvPr>
            <p:ph sz="half" idx="2" hasCustomPrompt="1"/>
          </p:nvPr>
        </p:nvSpPr>
        <p:spPr>
          <a:xfrm>
            <a:off x="5654493" y="2056092"/>
            <a:ext cx="4396341" cy="4200245"/>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fecha 4"/>
          <p:cNvSpPr>
            <a:spLocks noGrp="1"/>
          </p:cNvSpPr>
          <p:nvPr>
            <p:ph type="dt" sz="half" idx="10"/>
          </p:nvPr>
        </p:nvSpPr>
        <p:spPr/>
        <p:txBody>
          <a:bodyPr rtlCol="0"/>
          <a:lstStyle/>
          <a:p>
            <a:pPr rtl="0"/>
            <a:fld id="{3D605A5A-DCAF-481E-BBF5-8C07CB5D8493}" type="datetime1">
              <a:rPr lang="es-ES" noProof="0" smtClean="0"/>
              <a:t>21/08/2019</a:t>
            </a:fld>
            <a:endParaRPr lang="es-ES" noProof="0"/>
          </a:p>
        </p:txBody>
      </p:sp>
      <p:sp>
        <p:nvSpPr>
          <p:cNvPr id="6" name="Marcador de posición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defRPr/>
            </a:lvl1pPr>
          </a:lstStyle>
          <a:p>
            <a:pPr rtl="0"/>
            <a:r>
              <a:rPr lang="es-ES" noProof="0"/>
              <a:t>Haga clic para modificar el estilo de título del patrón</a:t>
            </a:r>
          </a:p>
        </p:txBody>
      </p:sp>
      <p:sp>
        <p:nvSpPr>
          <p:cNvPr id="3" name="Marcador de posición de texto 2"/>
          <p:cNvSpPr>
            <a:spLocks noGrp="1"/>
          </p:cNvSpPr>
          <p:nvPr>
            <p:ph type="body" idx="1" hasCustomPrompt="1"/>
          </p:nvPr>
        </p:nvSpPr>
        <p:spPr>
          <a:xfrm>
            <a:off x="1103313" y="1905000"/>
            <a:ext cx="4396338"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4" name="Marcador de posición de contenido 3"/>
          <p:cNvSpPr>
            <a:spLocks noGrp="1"/>
          </p:cNvSpPr>
          <p:nvPr>
            <p:ph sz="half" idx="2" hasCustomPrompt="1"/>
          </p:nvPr>
        </p:nvSpPr>
        <p:spPr>
          <a:xfrm>
            <a:off x="1103312" y="2514600"/>
            <a:ext cx="4396339" cy="3741738"/>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texto 4"/>
          <p:cNvSpPr>
            <a:spLocks noGrp="1"/>
          </p:cNvSpPr>
          <p:nvPr>
            <p:ph type="body" sz="quarter" idx="3" hasCustomPrompt="1"/>
          </p:nvPr>
        </p:nvSpPr>
        <p:spPr>
          <a:xfrm>
            <a:off x="5654495" y="1905000"/>
            <a:ext cx="4396339"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6" name="Marcador de posición de contenido 5"/>
          <p:cNvSpPr>
            <a:spLocks noGrp="1"/>
          </p:cNvSpPr>
          <p:nvPr>
            <p:ph sz="quarter" idx="4" hasCustomPrompt="1"/>
          </p:nvPr>
        </p:nvSpPr>
        <p:spPr>
          <a:xfrm>
            <a:off x="5654495" y="2514600"/>
            <a:ext cx="4396339" cy="3741738"/>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posición de fecha 6"/>
          <p:cNvSpPr>
            <a:spLocks noGrp="1"/>
          </p:cNvSpPr>
          <p:nvPr>
            <p:ph type="dt" sz="half" idx="10"/>
          </p:nvPr>
        </p:nvSpPr>
        <p:spPr/>
        <p:txBody>
          <a:bodyPr rtlCol="0"/>
          <a:lstStyle/>
          <a:p>
            <a:pPr rtl="0"/>
            <a:fld id="{0A5A8288-3577-4402-B328-FD4294D38999}" type="datetime1">
              <a:rPr lang="es-ES" noProof="0" smtClean="0"/>
              <a:t>21/08/2019</a:t>
            </a:fld>
            <a:endParaRPr lang="es-ES" noProof="0"/>
          </a:p>
        </p:txBody>
      </p:sp>
      <p:sp>
        <p:nvSpPr>
          <p:cNvPr id="8" name="Marcador de posición de pie de página 7"/>
          <p:cNvSpPr>
            <a:spLocks noGrp="1"/>
          </p:cNvSpPr>
          <p:nvPr>
            <p:ph type="ftr" sz="quarter" idx="11"/>
          </p:nvPr>
        </p:nvSpPr>
        <p:spPr/>
        <p:txBody>
          <a:bodyPr rtlCol="0"/>
          <a:lstStyle/>
          <a:p>
            <a:pPr rtl="0"/>
            <a:endParaRPr lang="es-ES" noProof="0"/>
          </a:p>
        </p:txBody>
      </p:sp>
      <p:sp>
        <p:nvSpPr>
          <p:cNvPr id="9" name="Marcador de número de diapositiva 8"/>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7" name="Marcador de posición de fecha 2"/>
          <p:cNvSpPr>
            <a:spLocks noGrp="1"/>
          </p:cNvSpPr>
          <p:nvPr>
            <p:ph type="dt" sz="half" idx="10"/>
          </p:nvPr>
        </p:nvSpPr>
        <p:spPr/>
        <p:txBody>
          <a:bodyPr rtlCol="0"/>
          <a:lstStyle/>
          <a:p>
            <a:pPr rtl="0"/>
            <a:fld id="{1BD7DEEB-AC70-4070-BF1B-ABC9B6FC04DF}" type="datetime1">
              <a:rPr lang="es-ES" noProof="0" smtClean="0"/>
              <a:t>21/08/2019</a:t>
            </a:fld>
            <a:endParaRPr lang="es-ES" noProof="0"/>
          </a:p>
        </p:txBody>
      </p:sp>
      <p:sp>
        <p:nvSpPr>
          <p:cNvPr id="5" name="Marcador de posición de pie de página 3"/>
          <p:cNvSpPr>
            <a:spLocks noGrp="1"/>
          </p:cNvSpPr>
          <p:nvPr>
            <p:ph type="ftr" sz="quarter" idx="11"/>
          </p:nvPr>
        </p:nvSpPr>
        <p:spPr/>
        <p:txBody>
          <a:bodyPr rtlCol="0"/>
          <a:lstStyle/>
          <a:p>
            <a:pPr rtl="0"/>
            <a:endParaRPr lang="es-ES" noProof="0"/>
          </a:p>
        </p:txBody>
      </p:sp>
      <p:sp>
        <p:nvSpPr>
          <p:cNvPr id="6" name="Marcador de posición de número de diapositiva 4"/>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Marcador de posición de fecha 1"/>
          <p:cNvSpPr>
            <a:spLocks noGrp="1"/>
          </p:cNvSpPr>
          <p:nvPr>
            <p:ph type="dt" sz="half" idx="10"/>
          </p:nvPr>
        </p:nvSpPr>
        <p:spPr/>
        <p:txBody>
          <a:bodyPr rtlCol="0"/>
          <a:lstStyle/>
          <a:p>
            <a:pPr rtl="0"/>
            <a:fld id="{4015D6D5-B3C0-46E2-BD0D-E0FD25BADF10}" type="datetime1">
              <a:rPr lang="es-ES" noProof="0" smtClean="0"/>
              <a:t>21/08/2019</a:t>
            </a:fld>
            <a:endParaRPr lang="es-ES" noProof="0"/>
          </a:p>
        </p:txBody>
      </p:sp>
      <p:sp>
        <p:nvSpPr>
          <p:cNvPr id="5" name="Marcador de posición de pie de página 2"/>
          <p:cNvSpPr>
            <a:spLocks noGrp="1"/>
          </p:cNvSpPr>
          <p:nvPr>
            <p:ph type="ftr" sz="quarter" idx="11"/>
          </p:nvPr>
        </p:nvSpPr>
        <p:spPr/>
        <p:txBody>
          <a:bodyPr rtlCol="0"/>
          <a:lstStyle/>
          <a:p>
            <a:pPr rtl="0"/>
            <a:endParaRPr lang="es-ES" noProof="0"/>
          </a:p>
        </p:txBody>
      </p:sp>
      <p:sp>
        <p:nvSpPr>
          <p:cNvPr id="6" name="Marcador de número de diapositiva 3"/>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154954" y="1447800"/>
            <a:ext cx="3401064" cy="1447800"/>
          </a:xfrm>
        </p:spPr>
        <p:txBody>
          <a:bodyPr rtlCol="0" anchor="b"/>
          <a:lstStyle>
            <a:lvl1pPr algn="l">
              <a:defRPr sz="2400" b="0"/>
            </a:lvl1pPr>
          </a:lstStyle>
          <a:p>
            <a:pPr rtl="0"/>
            <a:r>
              <a:rPr lang="es-ES" noProof="0"/>
              <a:t>Haga clic para modificar el estilo de título del patrón</a:t>
            </a:r>
          </a:p>
        </p:txBody>
      </p:sp>
      <p:sp>
        <p:nvSpPr>
          <p:cNvPr id="3" name="Marcador de posición de contenido 2"/>
          <p:cNvSpPr>
            <a:spLocks noGrp="1"/>
          </p:cNvSpPr>
          <p:nvPr>
            <p:ph idx="1" hasCustomPrompt="1"/>
          </p:nvPr>
        </p:nvSpPr>
        <p:spPr>
          <a:xfrm>
            <a:off x="4784616" y="1447800"/>
            <a:ext cx="5195997" cy="4572000"/>
          </a:xfrm>
        </p:spPr>
        <p:txBody>
          <a:bodyPr rtlCol="0"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texto 3"/>
          <p:cNvSpPr>
            <a:spLocks noGrp="1"/>
          </p:cNvSpPr>
          <p:nvPr>
            <p:ph type="body" sz="half" idx="2" hasCustomPrompt="1"/>
          </p:nvPr>
        </p:nvSpPr>
        <p:spPr>
          <a:xfrm>
            <a:off x="1154954" y="3129280"/>
            <a:ext cx="3401063" cy="2895599"/>
          </a:xfrm>
        </p:spPr>
        <p:txBody>
          <a:bodyPr rtlCol="0"/>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estilos de texto del patrón</a:t>
            </a:r>
          </a:p>
        </p:txBody>
      </p:sp>
      <p:sp>
        <p:nvSpPr>
          <p:cNvPr id="7" name="Marcador de posición de fecha 4"/>
          <p:cNvSpPr>
            <a:spLocks noGrp="1"/>
          </p:cNvSpPr>
          <p:nvPr>
            <p:ph type="dt" sz="half" idx="10"/>
          </p:nvPr>
        </p:nvSpPr>
        <p:spPr/>
        <p:txBody>
          <a:bodyPr rtlCol="0"/>
          <a:lstStyle/>
          <a:p>
            <a:pPr rtl="0"/>
            <a:fld id="{FB81006A-89A7-4F62-93D0-38C1C96445DC}" type="datetime1">
              <a:rPr lang="es-ES" noProof="0" smtClean="0"/>
              <a:t>21/08/2019</a:t>
            </a:fld>
            <a:endParaRPr lang="es-ES" noProof="0"/>
          </a:p>
        </p:txBody>
      </p:sp>
      <p:sp>
        <p:nvSpPr>
          <p:cNvPr id="5" name="Marcador de posición de pie de página 5"/>
          <p:cNvSpPr>
            <a:spLocks noGrp="1"/>
          </p:cNvSpPr>
          <p:nvPr>
            <p:ph type="ftr" sz="quarter" idx="11"/>
          </p:nvPr>
        </p:nvSpPr>
        <p:spPr/>
        <p:txBody>
          <a:bodyPr rtlCol="0"/>
          <a:lstStyle/>
          <a:p>
            <a:pPr rtl="0"/>
            <a:endParaRPr lang="es-ES" noProof="0"/>
          </a:p>
        </p:txBody>
      </p:sp>
      <p:sp>
        <p:nvSpPr>
          <p:cNvPr id="6" name="Marcador de posición de número de diapositiva 6"/>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1153907" y="1854192"/>
            <a:ext cx="5092906" cy="1574808"/>
          </a:xfrm>
        </p:spPr>
        <p:txBody>
          <a:bodyPr rtlCol="0" anchor="b">
            <a:normAutofit/>
          </a:bodyPr>
          <a:lstStyle>
            <a:lvl1pPr algn="l">
              <a:defRPr sz="3600" b="0"/>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4" name="Marcador de posición de texto 3"/>
          <p:cNvSpPr>
            <a:spLocks noGrp="1"/>
          </p:cNvSpPr>
          <p:nvPr>
            <p:ph type="body" sz="half" idx="2" hasCustomPrompt="1"/>
          </p:nvPr>
        </p:nvSpPr>
        <p:spPr>
          <a:xfrm>
            <a:off x="1154954" y="3657600"/>
            <a:ext cx="5084979" cy="1371600"/>
          </a:xfrm>
        </p:spPr>
        <p:txBody>
          <a:bodyPr rtlCol="0">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estilos de texto del patrón</a:t>
            </a:r>
          </a:p>
        </p:txBody>
      </p:sp>
      <p:sp>
        <p:nvSpPr>
          <p:cNvPr id="5" name="Marcador de posición de fecha 4"/>
          <p:cNvSpPr>
            <a:spLocks noGrp="1"/>
          </p:cNvSpPr>
          <p:nvPr>
            <p:ph type="dt" sz="half" idx="10"/>
          </p:nvPr>
        </p:nvSpPr>
        <p:spPr/>
        <p:txBody>
          <a:bodyPr rtlCol="0"/>
          <a:lstStyle/>
          <a:p>
            <a:pPr rtl="0"/>
            <a:fld id="{C1F0BA48-95C2-4B97-AC2A-FFEF570A9561}" type="datetime1">
              <a:rPr lang="es-ES" noProof="0" smtClean="0"/>
              <a:t>21/08/2019</a:t>
            </a:fld>
            <a:endParaRPr lang="es-ES" noProof="0"/>
          </a:p>
        </p:txBody>
      </p:sp>
      <p:sp>
        <p:nvSpPr>
          <p:cNvPr id="6" name="Marcador de posición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Imagen 7"/>
          <p:cNvPicPr>
            <a:picLocks noChangeAspect="1"/>
          </p:cNvPicPr>
          <p:nvPr/>
        </p:nvPicPr>
        <p:blipFill rotWithShape="1">
          <a:blip r:embed="rId19">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7" name="Imagen 6"/>
          <p:cNvPicPr>
            <a:picLocks noChangeAspect="1"/>
          </p:cNvPicPr>
          <p:nvPr/>
        </p:nvPicPr>
        <p:blipFill rotWithShape="1">
          <a:blip r:embed="rId20">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6" name="Elipse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Imagen 8"/>
          <p:cNvPicPr>
            <a:picLocks noChangeAspect="1"/>
          </p:cNvPicPr>
          <p:nvPr/>
        </p:nvPicPr>
        <p:blipFill rotWithShape="1">
          <a:blip r:embed="rId21">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0" name="Imagen 9"/>
          <p:cNvPicPr>
            <a:picLocks noChangeAspect="1"/>
          </p:cNvPicPr>
          <p:nvPr/>
        </p:nvPicPr>
        <p:blipFill rotWithShape="1">
          <a:blip r:embed="rId22">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14" name="Rectángulo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Marcador de posición de título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pPr rtl="0"/>
            <a:r>
              <a:rPr lang="es-ES" noProof="0"/>
              <a:t>Haga clic para modificar el estilo de título del patrón</a:t>
            </a:r>
          </a:p>
        </p:txBody>
      </p:sp>
      <p:sp>
        <p:nvSpPr>
          <p:cNvPr id="3" name="Marcador de posición de texto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fecha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pPr rtl="0"/>
            <a:fld id="{39B356B7-B422-45F8-B0DC-60582FE5A1F5}" type="datetime1">
              <a:rPr lang="es-ES" noProof="0" smtClean="0"/>
              <a:t>21/08/2019</a:t>
            </a:fld>
            <a:endParaRPr lang="es-ES" noProof="0"/>
          </a:p>
        </p:txBody>
      </p:sp>
      <p:sp>
        <p:nvSpPr>
          <p:cNvPr id="5" name="Marcador de posición de pie de página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pPr rtl="0"/>
            <a:endParaRPr lang="es-ES" noProof="0"/>
          </a:p>
        </p:txBody>
      </p:sp>
      <p:sp>
        <p:nvSpPr>
          <p:cNvPr id="6" name="Marcador de número de diapositiva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pPr rtl="0"/>
            <a:fld id="{D57F1E4F-1CFF-5643-939E-02111984F565}" type="slidenum">
              <a:rPr lang="es-ES" noProof="0" smtClean="0"/>
              <a:t>‹Nº›</a:t>
            </a:fld>
            <a:endParaRPr lang="es-ES" noProof="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extLst/>
          </a:blip>
          <a:stretch/>
        </a:blipFill>
        <a:effectLst/>
      </p:bgPr>
    </p:bg>
    <p:spTree>
      <p:nvGrpSpPr>
        <p:cNvPr id="1" name=""/>
        <p:cNvGrpSpPr/>
        <p:nvPr/>
      </p:nvGrpSpPr>
      <p:grpSpPr>
        <a:xfrm>
          <a:off x="0" y="0"/>
          <a:ext cx="0" cy="0"/>
          <a:chOff x="0" y="0"/>
          <a:chExt cx="0" cy="0"/>
        </a:xfrm>
      </p:grpSpPr>
      <p:pic>
        <p:nvPicPr>
          <p:cNvPr id="5" name="Imagen 4" descr="tela metálica">
            <a:extLst>
              <a:ext uri="{FF2B5EF4-FFF2-40B4-BE49-F238E27FC236}">
                <a16:creationId xmlns:a16="http://schemas.microsoft.com/office/drawing/2014/main" id="{A4511EBC-2F3C-446D-867B-7DC328517A44}"/>
              </a:ext>
            </a:extLst>
          </p:cNvPr>
          <p:cNvPicPr>
            <a:picLocks noChangeAspect="1"/>
          </p:cNvPicPr>
          <p:nvPr/>
        </p:nvPicPr>
        <p:blipFill rotWithShape="1">
          <a:blip r:embed="rId4">
            <a:duotone>
              <a:prstClr val="black"/>
              <a:schemeClr val="accent5">
                <a:tint val="45000"/>
                <a:satMod val="400000"/>
              </a:schemeClr>
            </a:duotone>
            <a:alphaModFix amt="25000"/>
            <a:extLst/>
          </a:blip>
          <a:srcRect t="23391" r="9091"/>
          <a:stretch/>
        </p:blipFill>
        <p:spPr>
          <a:xfrm>
            <a:off x="20" y="10"/>
            <a:ext cx="12191980" cy="6857990"/>
          </a:xfrm>
          <a:prstGeom prst="rect">
            <a:avLst/>
          </a:prstGeom>
        </p:spPr>
      </p:pic>
      <p:sp>
        <p:nvSpPr>
          <p:cNvPr id="2" name="Título 1">
            <a:extLst>
              <a:ext uri="{FF2B5EF4-FFF2-40B4-BE49-F238E27FC236}">
                <a16:creationId xmlns:a16="http://schemas.microsoft.com/office/drawing/2014/main" id="{3D30D32A-359B-41BB-9746-2CF3A21EEFFC}"/>
              </a:ext>
            </a:extLst>
          </p:cNvPr>
          <p:cNvSpPr>
            <a:spLocks noGrp="1"/>
          </p:cNvSpPr>
          <p:nvPr>
            <p:ph type="ctrTitle"/>
          </p:nvPr>
        </p:nvSpPr>
        <p:spPr>
          <a:xfrm>
            <a:off x="895040" y="716640"/>
            <a:ext cx="9345487" cy="2727959"/>
          </a:xfrm>
        </p:spPr>
        <p:txBody>
          <a:bodyPr rtlCol="0">
            <a:noAutofit/>
          </a:bodyPr>
          <a:lstStyle/>
          <a:p>
            <a:r>
              <a:rPr lang="es-ES" sz="8800" b="1" dirty="0"/>
              <a:t>INTELIGENCIA DE NEGOCIOS</a:t>
            </a:r>
          </a:p>
        </p:txBody>
      </p:sp>
      <p:sp>
        <p:nvSpPr>
          <p:cNvPr id="3" name="Subtítulo 2">
            <a:extLst>
              <a:ext uri="{FF2B5EF4-FFF2-40B4-BE49-F238E27FC236}">
                <a16:creationId xmlns:a16="http://schemas.microsoft.com/office/drawing/2014/main" id="{B4CA222A-88BC-48F4-9AE8-2115B7D1E6DC}"/>
              </a:ext>
            </a:extLst>
          </p:cNvPr>
          <p:cNvSpPr>
            <a:spLocks noGrp="1"/>
          </p:cNvSpPr>
          <p:nvPr>
            <p:ph type="subTitle" idx="1"/>
          </p:nvPr>
        </p:nvSpPr>
        <p:spPr>
          <a:xfrm>
            <a:off x="895040" y="3588660"/>
            <a:ext cx="7426000" cy="1363980"/>
          </a:xfrm>
        </p:spPr>
        <p:txBody>
          <a:bodyPr rtlCol="0">
            <a:noAutofit/>
          </a:bodyPr>
          <a:lstStyle/>
          <a:p>
            <a:r>
              <a:rPr lang="en-US" sz="4800" b="1" cap="none" dirty="0"/>
              <a:t>Business Intelligence VS Business Analytics</a:t>
            </a:r>
            <a:endParaRPr lang="es-ES" sz="4800" cap="none" dirty="0"/>
          </a:p>
        </p:txBody>
      </p:sp>
      <p:sp>
        <p:nvSpPr>
          <p:cNvPr id="20" name="Rectángulo 19">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3000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posición de contenido 13" descr="forma geométrica en un fondo de círculos y líneas">
            <a:extLst>
              <a:ext uri="{FF2B5EF4-FFF2-40B4-BE49-F238E27FC236}">
                <a16:creationId xmlns:a16="http://schemas.microsoft.com/office/drawing/2014/main" id="{3D1F9544-D406-4DC7-ABB8-ABBA3E119059}"/>
              </a:ext>
            </a:extLst>
          </p:cNvPr>
          <p:cNvPicPr>
            <a:picLocks noChangeAspect="1"/>
          </p:cNvPicPr>
          <p:nvPr/>
        </p:nvPicPr>
        <p:blipFill rotWithShape="1">
          <a:blip r:embed="rId2">
            <a:duotone>
              <a:schemeClr val="bg2">
                <a:shade val="45000"/>
                <a:satMod val="135000"/>
              </a:schemeClr>
              <a:prstClr val="white"/>
            </a:duotone>
            <a:alphaModFix amt="50000"/>
          </a:blip>
          <a:srcRect t="3125" b="3125"/>
          <a:stretch/>
        </p:blipFill>
        <p:spPr>
          <a:xfrm>
            <a:off x="0" y="0"/>
            <a:ext cx="12192000" cy="6858000"/>
          </a:xfrm>
          <a:prstGeom prst="rect">
            <a:avLst/>
          </a:prstGeom>
        </p:spPr>
      </p:pic>
      <p:sp>
        <p:nvSpPr>
          <p:cNvPr id="2" name="Título 1">
            <a:extLst>
              <a:ext uri="{FF2B5EF4-FFF2-40B4-BE49-F238E27FC236}">
                <a16:creationId xmlns:a16="http://schemas.microsoft.com/office/drawing/2014/main" id="{1D3B9876-5344-44B0-9986-2ECBE509B250}"/>
              </a:ext>
            </a:extLst>
          </p:cNvPr>
          <p:cNvSpPr>
            <a:spLocks noGrp="1"/>
          </p:cNvSpPr>
          <p:nvPr>
            <p:ph type="title"/>
          </p:nvPr>
        </p:nvSpPr>
        <p:spPr>
          <a:xfrm>
            <a:off x="472440" y="787998"/>
            <a:ext cx="10043159" cy="979842"/>
          </a:xfrm>
        </p:spPr>
        <p:txBody>
          <a:bodyPr/>
          <a:lstStyle/>
          <a:p>
            <a:pPr algn="ctr"/>
            <a:r>
              <a:rPr lang="es-ES" b="1" dirty="0">
                <a:effectLst>
                  <a:outerShdw blurRad="38100" dist="38100" dir="2700000" algn="tl">
                    <a:srgbClr val="000000">
                      <a:alpha val="43137"/>
                    </a:srgbClr>
                  </a:outerShdw>
                </a:effectLst>
              </a:rPr>
              <a:t>Microsoft Dynamics CRM:</a:t>
            </a:r>
            <a:endParaRPr lang="es-ES" sz="4800" b="1" dirty="0">
              <a:effectLst>
                <a:outerShdw blurRad="38100" dist="38100" dir="2700000" algn="tl">
                  <a:srgbClr val="000000">
                    <a:alpha val="43137"/>
                  </a:srgbClr>
                </a:outerShdw>
              </a:effectLst>
            </a:endParaRPr>
          </a:p>
        </p:txBody>
      </p:sp>
      <p:sp>
        <p:nvSpPr>
          <p:cNvPr id="3" name="Marcador de contenido 2">
            <a:extLst>
              <a:ext uri="{FF2B5EF4-FFF2-40B4-BE49-F238E27FC236}">
                <a16:creationId xmlns:a16="http://schemas.microsoft.com/office/drawing/2014/main" id="{F8E0C27C-665E-43F3-B6E0-F99EFBD2919D}"/>
              </a:ext>
            </a:extLst>
          </p:cNvPr>
          <p:cNvSpPr>
            <a:spLocks noGrp="1"/>
          </p:cNvSpPr>
          <p:nvPr>
            <p:ph idx="1"/>
          </p:nvPr>
        </p:nvSpPr>
        <p:spPr>
          <a:xfrm>
            <a:off x="1042352" y="1778598"/>
            <a:ext cx="9762808" cy="3692562"/>
          </a:xfrm>
        </p:spPr>
        <p:txBody>
          <a:bodyPr>
            <a:normAutofit/>
          </a:bodyPr>
          <a:lstStyle/>
          <a:p>
            <a:pPr algn="just"/>
            <a:r>
              <a:rPr lang="es-ES" sz="2400" dirty="0"/>
              <a:t>Efectiva para la administración de clientes.</a:t>
            </a:r>
          </a:p>
        </p:txBody>
      </p:sp>
      <p:pic>
        <p:nvPicPr>
          <p:cNvPr id="7170" name="Picture 2" descr="Resultado de imagen para Microsoft Dynamics CRM:">
            <a:extLst>
              <a:ext uri="{FF2B5EF4-FFF2-40B4-BE49-F238E27FC236}">
                <a16:creationId xmlns:a16="http://schemas.microsoft.com/office/drawing/2014/main" id="{6CAAE148-CA7B-45B5-9332-A6AA31A7C9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1773" y="2346960"/>
            <a:ext cx="6538152" cy="4185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9209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posición de contenido 13" descr="forma geométrica en un fondo de círculos y líneas">
            <a:extLst>
              <a:ext uri="{FF2B5EF4-FFF2-40B4-BE49-F238E27FC236}">
                <a16:creationId xmlns:a16="http://schemas.microsoft.com/office/drawing/2014/main" id="{3D1F9544-D406-4DC7-ABB8-ABBA3E119059}"/>
              </a:ext>
            </a:extLst>
          </p:cNvPr>
          <p:cNvPicPr>
            <a:picLocks noChangeAspect="1"/>
          </p:cNvPicPr>
          <p:nvPr/>
        </p:nvPicPr>
        <p:blipFill rotWithShape="1">
          <a:blip r:embed="rId2">
            <a:duotone>
              <a:schemeClr val="bg2">
                <a:shade val="45000"/>
                <a:satMod val="135000"/>
              </a:schemeClr>
              <a:prstClr val="white"/>
            </a:duotone>
            <a:alphaModFix amt="50000"/>
          </a:blip>
          <a:srcRect t="3125" b="3125"/>
          <a:stretch/>
        </p:blipFill>
        <p:spPr>
          <a:xfrm>
            <a:off x="0" y="0"/>
            <a:ext cx="12192000" cy="6858000"/>
          </a:xfrm>
          <a:prstGeom prst="rect">
            <a:avLst/>
          </a:prstGeom>
        </p:spPr>
      </p:pic>
      <p:sp>
        <p:nvSpPr>
          <p:cNvPr id="2" name="Título 1">
            <a:extLst>
              <a:ext uri="{FF2B5EF4-FFF2-40B4-BE49-F238E27FC236}">
                <a16:creationId xmlns:a16="http://schemas.microsoft.com/office/drawing/2014/main" id="{1D3B9876-5344-44B0-9986-2ECBE509B250}"/>
              </a:ext>
            </a:extLst>
          </p:cNvPr>
          <p:cNvSpPr>
            <a:spLocks noGrp="1"/>
          </p:cNvSpPr>
          <p:nvPr>
            <p:ph type="title"/>
          </p:nvPr>
        </p:nvSpPr>
        <p:spPr>
          <a:xfrm>
            <a:off x="472440" y="787998"/>
            <a:ext cx="10043159" cy="979842"/>
          </a:xfrm>
        </p:spPr>
        <p:txBody>
          <a:bodyPr/>
          <a:lstStyle/>
          <a:p>
            <a:pPr algn="ctr"/>
            <a:r>
              <a:rPr lang="es-ES" sz="4800" b="1" dirty="0">
                <a:effectLst>
                  <a:outerShdw blurRad="38100" dist="38100" dir="2700000" algn="tl">
                    <a:srgbClr val="000000">
                      <a:alpha val="43137"/>
                    </a:srgbClr>
                  </a:outerShdw>
                </a:effectLst>
              </a:rPr>
              <a:t>Oracle Business </a:t>
            </a:r>
            <a:r>
              <a:rPr lang="es-ES" sz="4800" b="1" dirty="0" err="1">
                <a:effectLst>
                  <a:outerShdw blurRad="38100" dist="38100" dir="2700000" algn="tl">
                    <a:srgbClr val="000000">
                      <a:alpha val="43137"/>
                    </a:srgbClr>
                  </a:outerShdw>
                </a:effectLst>
              </a:rPr>
              <a:t>Intelligence</a:t>
            </a:r>
            <a:r>
              <a:rPr lang="es-ES" sz="4800" b="1" dirty="0">
                <a:effectLst>
                  <a:outerShdw blurRad="38100" dist="38100" dir="2700000" algn="tl">
                    <a:srgbClr val="000000">
                      <a:alpha val="43137"/>
                    </a:srgbClr>
                  </a:outerShdw>
                </a:effectLst>
              </a:rPr>
              <a:t>:</a:t>
            </a:r>
          </a:p>
        </p:txBody>
      </p:sp>
      <p:sp>
        <p:nvSpPr>
          <p:cNvPr id="3" name="Marcador de contenido 2">
            <a:extLst>
              <a:ext uri="{FF2B5EF4-FFF2-40B4-BE49-F238E27FC236}">
                <a16:creationId xmlns:a16="http://schemas.microsoft.com/office/drawing/2014/main" id="{F8E0C27C-665E-43F3-B6E0-F99EFBD2919D}"/>
              </a:ext>
            </a:extLst>
          </p:cNvPr>
          <p:cNvSpPr>
            <a:spLocks noGrp="1"/>
          </p:cNvSpPr>
          <p:nvPr>
            <p:ph idx="1"/>
          </p:nvPr>
        </p:nvSpPr>
        <p:spPr>
          <a:xfrm>
            <a:off x="1042352" y="1930998"/>
            <a:ext cx="9762808" cy="3692562"/>
          </a:xfrm>
        </p:spPr>
        <p:txBody>
          <a:bodyPr>
            <a:normAutofit/>
          </a:bodyPr>
          <a:lstStyle/>
          <a:p>
            <a:pPr algn="just"/>
            <a:r>
              <a:rPr lang="es-ES" sz="2400" dirty="0"/>
              <a:t>Una de las más completas en el mercado ya que cuenta con paneles interactivos, análisis predictivos en tiempo real, entre otros.</a:t>
            </a:r>
          </a:p>
        </p:txBody>
      </p:sp>
      <p:pic>
        <p:nvPicPr>
          <p:cNvPr id="8196" name="Picture 4" descr="Resultado de imagen para Oracle Business Intelligence:">
            <a:extLst>
              <a:ext uri="{FF2B5EF4-FFF2-40B4-BE49-F238E27FC236}">
                <a16:creationId xmlns:a16="http://schemas.microsoft.com/office/drawing/2014/main" id="{7BD5FA6F-2810-4F96-8184-63D5C18D47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2360" y="2978747"/>
            <a:ext cx="4907280" cy="3410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991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posición de contenido 13" descr="forma geométrica en un fondo de círculos y líneas">
            <a:extLst>
              <a:ext uri="{FF2B5EF4-FFF2-40B4-BE49-F238E27FC236}">
                <a16:creationId xmlns:a16="http://schemas.microsoft.com/office/drawing/2014/main" id="{3D1F9544-D406-4DC7-ABB8-ABBA3E119059}"/>
              </a:ext>
            </a:extLst>
          </p:cNvPr>
          <p:cNvPicPr>
            <a:picLocks noChangeAspect="1"/>
          </p:cNvPicPr>
          <p:nvPr/>
        </p:nvPicPr>
        <p:blipFill rotWithShape="1">
          <a:blip r:embed="rId2">
            <a:duotone>
              <a:schemeClr val="bg2">
                <a:shade val="45000"/>
                <a:satMod val="135000"/>
              </a:schemeClr>
              <a:prstClr val="white"/>
            </a:duotone>
            <a:alphaModFix amt="50000"/>
          </a:blip>
          <a:srcRect t="3125" b="3125"/>
          <a:stretch/>
        </p:blipFill>
        <p:spPr>
          <a:xfrm>
            <a:off x="0" y="0"/>
            <a:ext cx="12192000" cy="6858000"/>
          </a:xfrm>
          <a:prstGeom prst="rect">
            <a:avLst/>
          </a:prstGeom>
        </p:spPr>
      </p:pic>
      <p:sp>
        <p:nvSpPr>
          <p:cNvPr id="2" name="Título 1">
            <a:extLst>
              <a:ext uri="{FF2B5EF4-FFF2-40B4-BE49-F238E27FC236}">
                <a16:creationId xmlns:a16="http://schemas.microsoft.com/office/drawing/2014/main" id="{1D3B9876-5344-44B0-9986-2ECBE509B250}"/>
              </a:ext>
            </a:extLst>
          </p:cNvPr>
          <p:cNvSpPr>
            <a:spLocks noGrp="1"/>
          </p:cNvSpPr>
          <p:nvPr>
            <p:ph type="title"/>
          </p:nvPr>
        </p:nvSpPr>
        <p:spPr>
          <a:xfrm>
            <a:off x="472440" y="787998"/>
            <a:ext cx="10043159" cy="979842"/>
          </a:xfrm>
        </p:spPr>
        <p:txBody>
          <a:bodyPr/>
          <a:lstStyle/>
          <a:p>
            <a:pPr algn="ctr"/>
            <a:r>
              <a:rPr lang="es-ES" sz="4800" b="1" dirty="0">
                <a:effectLst>
                  <a:outerShdw blurRad="38100" dist="38100" dir="2700000" algn="tl">
                    <a:srgbClr val="000000">
                      <a:alpha val="43137"/>
                    </a:srgbClr>
                  </a:outerShdw>
                </a:effectLst>
              </a:rPr>
              <a:t>Office SharePoint Server:</a:t>
            </a:r>
          </a:p>
        </p:txBody>
      </p:sp>
      <p:sp>
        <p:nvSpPr>
          <p:cNvPr id="3" name="Marcador de contenido 2">
            <a:extLst>
              <a:ext uri="{FF2B5EF4-FFF2-40B4-BE49-F238E27FC236}">
                <a16:creationId xmlns:a16="http://schemas.microsoft.com/office/drawing/2014/main" id="{F8E0C27C-665E-43F3-B6E0-F99EFBD2919D}"/>
              </a:ext>
            </a:extLst>
          </p:cNvPr>
          <p:cNvSpPr>
            <a:spLocks noGrp="1"/>
          </p:cNvSpPr>
          <p:nvPr>
            <p:ph idx="1"/>
          </p:nvPr>
        </p:nvSpPr>
        <p:spPr>
          <a:xfrm>
            <a:off x="752791" y="1930997"/>
            <a:ext cx="9762808" cy="3692562"/>
          </a:xfrm>
        </p:spPr>
        <p:txBody>
          <a:bodyPr>
            <a:normAutofit/>
          </a:bodyPr>
          <a:lstStyle/>
          <a:p>
            <a:pPr algn="just"/>
            <a:r>
              <a:rPr lang="es-ES" sz="2400" dirty="0"/>
              <a:t>Facilita el acceso a la información en cualquier momento y lugar.</a:t>
            </a:r>
          </a:p>
        </p:txBody>
      </p:sp>
      <p:pic>
        <p:nvPicPr>
          <p:cNvPr id="9218" name="Picture 2" descr="Resultado de imagen para Office SharePoint Server:">
            <a:extLst>
              <a:ext uri="{FF2B5EF4-FFF2-40B4-BE49-F238E27FC236}">
                <a16:creationId xmlns:a16="http://schemas.microsoft.com/office/drawing/2014/main" id="{C8357747-7781-4A1B-92D4-E4BBA2581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646" y="2609996"/>
            <a:ext cx="5365434" cy="3809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5530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posición de contenido 13" descr="forma geométrica en un fondo de círculos y líneas">
            <a:extLst>
              <a:ext uri="{FF2B5EF4-FFF2-40B4-BE49-F238E27FC236}">
                <a16:creationId xmlns:a16="http://schemas.microsoft.com/office/drawing/2014/main" id="{3D1F9544-D406-4DC7-ABB8-ABBA3E119059}"/>
              </a:ext>
            </a:extLst>
          </p:cNvPr>
          <p:cNvPicPr>
            <a:picLocks noChangeAspect="1"/>
          </p:cNvPicPr>
          <p:nvPr/>
        </p:nvPicPr>
        <p:blipFill rotWithShape="1">
          <a:blip r:embed="rId2">
            <a:duotone>
              <a:schemeClr val="bg2">
                <a:shade val="45000"/>
                <a:satMod val="135000"/>
              </a:schemeClr>
              <a:prstClr val="white"/>
            </a:duotone>
            <a:alphaModFix amt="50000"/>
          </a:blip>
          <a:srcRect t="3125" b="3125"/>
          <a:stretch/>
        </p:blipFill>
        <p:spPr>
          <a:xfrm>
            <a:off x="0" y="0"/>
            <a:ext cx="12192000" cy="6858000"/>
          </a:xfrm>
          <a:prstGeom prst="rect">
            <a:avLst/>
          </a:prstGeom>
        </p:spPr>
      </p:pic>
      <p:sp>
        <p:nvSpPr>
          <p:cNvPr id="2" name="Título 1">
            <a:extLst>
              <a:ext uri="{FF2B5EF4-FFF2-40B4-BE49-F238E27FC236}">
                <a16:creationId xmlns:a16="http://schemas.microsoft.com/office/drawing/2014/main" id="{1D3B9876-5344-44B0-9986-2ECBE509B250}"/>
              </a:ext>
            </a:extLst>
          </p:cNvPr>
          <p:cNvSpPr>
            <a:spLocks noGrp="1"/>
          </p:cNvSpPr>
          <p:nvPr>
            <p:ph type="title"/>
          </p:nvPr>
        </p:nvSpPr>
        <p:spPr>
          <a:xfrm>
            <a:off x="472440" y="787998"/>
            <a:ext cx="10043159" cy="979842"/>
          </a:xfrm>
        </p:spPr>
        <p:txBody>
          <a:bodyPr/>
          <a:lstStyle/>
          <a:p>
            <a:pPr algn="ctr"/>
            <a:r>
              <a:rPr lang="es-ES" sz="4800" b="1" dirty="0">
                <a:effectLst>
                  <a:outerShdw blurRad="38100" dist="38100" dir="2700000" algn="tl">
                    <a:srgbClr val="000000">
                      <a:alpha val="43137"/>
                    </a:srgbClr>
                  </a:outerShdw>
                </a:effectLst>
              </a:rPr>
              <a:t>Microsoft SQL Server:</a:t>
            </a:r>
          </a:p>
        </p:txBody>
      </p:sp>
      <p:sp>
        <p:nvSpPr>
          <p:cNvPr id="3" name="Marcador de contenido 2">
            <a:extLst>
              <a:ext uri="{FF2B5EF4-FFF2-40B4-BE49-F238E27FC236}">
                <a16:creationId xmlns:a16="http://schemas.microsoft.com/office/drawing/2014/main" id="{F8E0C27C-665E-43F3-B6E0-F99EFBD2919D}"/>
              </a:ext>
            </a:extLst>
          </p:cNvPr>
          <p:cNvSpPr>
            <a:spLocks noGrp="1"/>
          </p:cNvSpPr>
          <p:nvPr>
            <p:ph idx="1"/>
          </p:nvPr>
        </p:nvSpPr>
        <p:spPr>
          <a:xfrm>
            <a:off x="1042352" y="1955763"/>
            <a:ext cx="9762808" cy="3692562"/>
          </a:xfrm>
        </p:spPr>
        <p:txBody>
          <a:bodyPr>
            <a:normAutofit/>
          </a:bodyPr>
          <a:lstStyle/>
          <a:p>
            <a:pPr algn="just"/>
            <a:r>
              <a:rPr lang="es-ES" sz="2400" dirty="0"/>
              <a:t>Adecuada para realizar un análisis panorámico de la empresa y tomar las mejores decisiones.</a:t>
            </a:r>
          </a:p>
        </p:txBody>
      </p:sp>
      <p:pic>
        <p:nvPicPr>
          <p:cNvPr id="10242" name="Picture 2" descr="Resultado de imagen para Microsoft SQL Server:">
            <a:extLst>
              <a:ext uri="{FF2B5EF4-FFF2-40B4-BE49-F238E27FC236}">
                <a16:creationId xmlns:a16="http://schemas.microsoft.com/office/drawing/2014/main" id="{DD0E0D8A-43F5-4E65-806C-34F73A526E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1360" y="3002280"/>
            <a:ext cx="5943600" cy="3371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4578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posición de contenido 13" descr="forma geométrica en un fondo de círculos y líneas">
            <a:extLst>
              <a:ext uri="{FF2B5EF4-FFF2-40B4-BE49-F238E27FC236}">
                <a16:creationId xmlns:a16="http://schemas.microsoft.com/office/drawing/2014/main" id="{3D1F9544-D406-4DC7-ABB8-ABBA3E119059}"/>
              </a:ext>
            </a:extLst>
          </p:cNvPr>
          <p:cNvPicPr>
            <a:picLocks noChangeAspect="1"/>
          </p:cNvPicPr>
          <p:nvPr/>
        </p:nvPicPr>
        <p:blipFill rotWithShape="1">
          <a:blip r:embed="rId2">
            <a:duotone>
              <a:schemeClr val="bg2">
                <a:shade val="45000"/>
                <a:satMod val="135000"/>
              </a:schemeClr>
              <a:prstClr val="white"/>
            </a:duotone>
            <a:alphaModFix amt="50000"/>
          </a:blip>
          <a:srcRect t="3125" b="3125"/>
          <a:stretch/>
        </p:blipFill>
        <p:spPr>
          <a:xfrm>
            <a:off x="0" y="0"/>
            <a:ext cx="12192000" cy="6858000"/>
          </a:xfrm>
          <a:prstGeom prst="rect">
            <a:avLst/>
          </a:prstGeom>
        </p:spPr>
      </p:pic>
      <p:sp>
        <p:nvSpPr>
          <p:cNvPr id="2" name="Título 1">
            <a:extLst>
              <a:ext uri="{FF2B5EF4-FFF2-40B4-BE49-F238E27FC236}">
                <a16:creationId xmlns:a16="http://schemas.microsoft.com/office/drawing/2014/main" id="{1D3B9876-5344-44B0-9986-2ECBE509B250}"/>
              </a:ext>
            </a:extLst>
          </p:cNvPr>
          <p:cNvSpPr>
            <a:spLocks noGrp="1"/>
          </p:cNvSpPr>
          <p:nvPr>
            <p:ph type="title"/>
          </p:nvPr>
        </p:nvSpPr>
        <p:spPr>
          <a:xfrm>
            <a:off x="472440" y="787998"/>
            <a:ext cx="10043159" cy="979842"/>
          </a:xfrm>
        </p:spPr>
        <p:txBody>
          <a:bodyPr/>
          <a:lstStyle/>
          <a:p>
            <a:pPr algn="ctr"/>
            <a:r>
              <a:rPr lang="es-ES" sz="4800" b="1" dirty="0">
                <a:effectLst>
                  <a:outerShdw blurRad="38100" dist="38100" dir="2700000" algn="tl">
                    <a:srgbClr val="000000">
                      <a:alpha val="43137"/>
                    </a:srgbClr>
                  </a:outerShdw>
                </a:effectLst>
              </a:rPr>
              <a:t>SPSS: </a:t>
            </a:r>
          </a:p>
        </p:txBody>
      </p:sp>
      <p:sp>
        <p:nvSpPr>
          <p:cNvPr id="3" name="Marcador de contenido 2">
            <a:extLst>
              <a:ext uri="{FF2B5EF4-FFF2-40B4-BE49-F238E27FC236}">
                <a16:creationId xmlns:a16="http://schemas.microsoft.com/office/drawing/2014/main" id="{F8E0C27C-665E-43F3-B6E0-F99EFBD2919D}"/>
              </a:ext>
            </a:extLst>
          </p:cNvPr>
          <p:cNvSpPr>
            <a:spLocks noGrp="1"/>
          </p:cNvSpPr>
          <p:nvPr>
            <p:ph idx="1"/>
          </p:nvPr>
        </p:nvSpPr>
        <p:spPr>
          <a:xfrm>
            <a:off x="1042352" y="1930998"/>
            <a:ext cx="9762808" cy="3692562"/>
          </a:xfrm>
        </p:spPr>
        <p:txBody>
          <a:bodyPr>
            <a:normAutofit/>
          </a:bodyPr>
          <a:lstStyle/>
          <a:p>
            <a:pPr algn="just"/>
            <a:r>
              <a:rPr lang="es-ES" sz="2400" dirty="0"/>
              <a:t>Programa estadístico especialmente empleado en ciencias sociales e investigaciones de mercado.</a:t>
            </a:r>
          </a:p>
        </p:txBody>
      </p:sp>
      <p:pic>
        <p:nvPicPr>
          <p:cNvPr id="11266" name="Picture 2" descr="Resultado de imagen para spss">
            <a:extLst>
              <a:ext uri="{FF2B5EF4-FFF2-40B4-BE49-F238E27FC236}">
                <a16:creationId xmlns:a16="http://schemas.microsoft.com/office/drawing/2014/main" id="{DE10C858-502A-4506-BE32-9A57441374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3240" y="2911792"/>
            <a:ext cx="6385560" cy="3591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336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posición de contenido 13" descr="forma geométrica en un fondo de círculos y líneas">
            <a:extLst>
              <a:ext uri="{FF2B5EF4-FFF2-40B4-BE49-F238E27FC236}">
                <a16:creationId xmlns:a16="http://schemas.microsoft.com/office/drawing/2014/main" id="{3D1F9544-D406-4DC7-ABB8-ABBA3E119059}"/>
              </a:ext>
            </a:extLst>
          </p:cNvPr>
          <p:cNvPicPr>
            <a:picLocks noChangeAspect="1"/>
          </p:cNvPicPr>
          <p:nvPr/>
        </p:nvPicPr>
        <p:blipFill rotWithShape="1">
          <a:blip r:embed="rId2">
            <a:duotone>
              <a:schemeClr val="bg2">
                <a:shade val="45000"/>
                <a:satMod val="135000"/>
              </a:schemeClr>
              <a:prstClr val="white"/>
            </a:duotone>
            <a:alphaModFix amt="50000"/>
          </a:blip>
          <a:srcRect t="3125" b="3125"/>
          <a:stretch/>
        </p:blipFill>
        <p:spPr>
          <a:xfrm>
            <a:off x="0" y="0"/>
            <a:ext cx="12192000" cy="6858000"/>
          </a:xfrm>
          <a:prstGeom prst="rect">
            <a:avLst/>
          </a:prstGeom>
        </p:spPr>
      </p:pic>
      <p:sp>
        <p:nvSpPr>
          <p:cNvPr id="2" name="Título 1">
            <a:extLst>
              <a:ext uri="{FF2B5EF4-FFF2-40B4-BE49-F238E27FC236}">
                <a16:creationId xmlns:a16="http://schemas.microsoft.com/office/drawing/2014/main" id="{1D3B9876-5344-44B0-9986-2ECBE509B250}"/>
              </a:ext>
            </a:extLst>
          </p:cNvPr>
          <p:cNvSpPr>
            <a:spLocks noGrp="1"/>
          </p:cNvSpPr>
          <p:nvPr>
            <p:ph type="title"/>
          </p:nvPr>
        </p:nvSpPr>
        <p:spPr>
          <a:xfrm>
            <a:off x="472440" y="787998"/>
            <a:ext cx="10043159" cy="979842"/>
          </a:xfrm>
        </p:spPr>
        <p:txBody>
          <a:bodyPr/>
          <a:lstStyle/>
          <a:p>
            <a:pPr algn="ctr"/>
            <a:r>
              <a:rPr lang="es-ES" sz="4800" b="1" dirty="0" err="1">
                <a:effectLst>
                  <a:outerShdw blurRad="38100" dist="38100" dir="2700000" algn="tl">
                    <a:srgbClr val="000000">
                      <a:alpha val="43137"/>
                    </a:srgbClr>
                  </a:outerShdw>
                </a:effectLst>
              </a:rPr>
              <a:t>JetReports</a:t>
            </a:r>
            <a:r>
              <a:rPr lang="es-ES" sz="4800" b="1" dirty="0">
                <a:effectLst>
                  <a:outerShdw blurRad="38100" dist="38100" dir="2700000" algn="tl">
                    <a:srgbClr val="000000">
                      <a:alpha val="43137"/>
                    </a:srgbClr>
                  </a:outerShdw>
                </a:effectLst>
              </a:rPr>
              <a:t>:</a:t>
            </a:r>
          </a:p>
        </p:txBody>
      </p:sp>
      <p:sp>
        <p:nvSpPr>
          <p:cNvPr id="3" name="Marcador de contenido 2">
            <a:extLst>
              <a:ext uri="{FF2B5EF4-FFF2-40B4-BE49-F238E27FC236}">
                <a16:creationId xmlns:a16="http://schemas.microsoft.com/office/drawing/2014/main" id="{F8E0C27C-665E-43F3-B6E0-F99EFBD2919D}"/>
              </a:ext>
            </a:extLst>
          </p:cNvPr>
          <p:cNvSpPr>
            <a:spLocks noGrp="1"/>
          </p:cNvSpPr>
          <p:nvPr>
            <p:ph idx="1"/>
          </p:nvPr>
        </p:nvSpPr>
        <p:spPr>
          <a:xfrm>
            <a:off x="1042352" y="1930998"/>
            <a:ext cx="9762808" cy="3692562"/>
          </a:xfrm>
        </p:spPr>
        <p:txBody>
          <a:bodyPr>
            <a:normAutofit/>
          </a:bodyPr>
          <a:lstStyle/>
          <a:p>
            <a:pPr algn="just"/>
            <a:r>
              <a:rPr lang="es-ES" sz="2400" dirty="0"/>
              <a:t>Especial para crear informes ERP.</a:t>
            </a:r>
          </a:p>
        </p:txBody>
      </p:sp>
      <p:pic>
        <p:nvPicPr>
          <p:cNvPr id="12292" name="Picture 4" descr="Imagen relacionada">
            <a:extLst>
              <a:ext uri="{FF2B5EF4-FFF2-40B4-BE49-F238E27FC236}">
                <a16:creationId xmlns:a16="http://schemas.microsoft.com/office/drawing/2014/main" id="{677749FE-28F3-4F04-B544-BED2C7F9A1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2889" y="2614613"/>
            <a:ext cx="6370209" cy="3692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12594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posición de contenido 13" descr="forma geométrica en un fondo de círculos y líneas">
            <a:extLst>
              <a:ext uri="{FF2B5EF4-FFF2-40B4-BE49-F238E27FC236}">
                <a16:creationId xmlns:a16="http://schemas.microsoft.com/office/drawing/2014/main" id="{3D1F9544-D406-4DC7-ABB8-ABBA3E119059}"/>
              </a:ext>
            </a:extLst>
          </p:cNvPr>
          <p:cNvPicPr>
            <a:picLocks noChangeAspect="1"/>
          </p:cNvPicPr>
          <p:nvPr/>
        </p:nvPicPr>
        <p:blipFill rotWithShape="1">
          <a:blip r:embed="rId2">
            <a:duotone>
              <a:schemeClr val="bg2">
                <a:shade val="45000"/>
                <a:satMod val="135000"/>
              </a:schemeClr>
              <a:prstClr val="white"/>
            </a:duotone>
            <a:alphaModFix amt="50000"/>
          </a:blip>
          <a:srcRect t="3125" b="3125"/>
          <a:stretch/>
        </p:blipFill>
        <p:spPr>
          <a:xfrm>
            <a:off x="0" y="0"/>
            <a:ext cx="12192000" cy="6858000"/>
          </a:xfrm>
          <a:prstGeom prst="rect">
            <a:avLst/>
          </a:prstGeom>
        </p:spPr>
      </p:pic>
      <p:sp>
        <p:nvSpPr>
          <p:cNvPr id="2" name="Título 1">
            <a:extLst>
              <a:ext uri="{FF2B5EF4-FFF2-40B4-BE49-F238E27FC236}">
                <a16:creationId xmlns:a16="http://schemas.microsoft.com/office/drawing/2014/main" id="{1D3B9876-5344-44B0-9986-2ECBE509B250}"/>
              </a:ext>
            </a:extLst>
          </p:cNvPr>
          <p:cNvSpPr>
            <a:spLocks noGrp="1"/>
          </p:cNvSpPr>
          <p:nvPr>
            <p:ph type="title"/>
          </p:nvPr>
        </p:nvSpPr>
        <p:spPr>
          <a:xfrm>
            <a:off x="646111" y="452718"/>
            <a:ext cx="9404723" cy="990599"/>
          </a:xfrm>
        </p:spPr>
        <p:txBody>
          <a:bodyPr/>
          <a:lstStyle/>
          <a:p>
            <a:pPr algn="ctr"/>
            <a:r>
              <a:rPr lang="en-US" sz="5400" b="1" dirty="0">
                <a:effectLst>
                  <a:outerShdw blurRad="38100" dist="38100" dir="2700000" algn="tl">
                    <a:srgbClr val="000000">
                      <a:alpha val="43137"/>
                    </a:srgbClr>
                  </a:outerShdw>
                </a:effectLst>
              </a:rPr>
              <a:t>Business </a:t>
            </a:r>
            <a:r>
              <a:rPr lang="en-US" sz="5400" b="1" dirty="0"/>
              <a:t>Analytics</a:t>
            </a:r>
            <a:endParaRPr lang="es-ES" sz="5400" b="1" dirty="0">
              <a:effectLst>
                <a:outerShdw blurRad="38100" dist="38100" dir="2700000" algn="tl">
                  <a:srgbClr val="000000">
                    <a:alpha val="43137"/>
                  </a:srgbClr>
                </a:outerShdw>
              </a:effectLst>
            </a:endParaRPr>
          </a:p>
        </p:txBody>
      </p:sp>
      <p:sp>
        <p:nvSpPr>
          <p:cNvPr id="3" name="Marcador de contenido 2">
            <a:extLst>
              <a:ext uri="{FF2B5EF4-FFF2-40B4-BE49-F238E27FC236}">
                <a16:creationId xmlns:a16="http://schemas.microsoft.com/office/drawing/2014/main" id="{F8E0C27C-665E-43F3-B6E0-F99EFBD2919D}"/>
              </a:ext>
            </a:extLst>
          </p:cNvPr>
          <p:cNvSpPr>
            <a:spLocks noGrp="1"/>
          </p:cNvSpPr>
          <p:nvPr>
            <p:ph idx="1"/>
          </p:nvPr>
        </p:nvSpPr>
        <p:spPr>
          <a:xfrm>
            <a:off x="1103312" y="1896036"/>
            <a:ext cx="6570914" cy="4352364"/>
          </a:xfrm>
        </p:spPr>
        <p:txBody>
          <a:bodyPr>
            <a:normAutofit/>
          </a:bodyPr>
          <a:lstStyle/>
          <a:p>
            <a:pPr algn="just"/>
            <a:r>
              <a:rPr lang="es-ES" sz="2400" dirty="0"/>
              <a:t>El análisis de negocio BA (Business </a:t>
            </a:r>
            <a:r>
              <a:rPr lang="es-ES" sz="2400" dirty="0" err="1"/>
              <a:t>Analytics</a:t>
            </a:r>
            <a:r>
              <a:rPr lang="es-ES" sz="2400" dirty="0"/>
              <a:t>) es el conjunto de métodos y técnicas utilizadas para trabajar como enlace entre los </a:t>
            </a:r>
            <a:r>
              <a:rPr lang="es-ES" sz="2400" dirty="0" err="1"/>
              <a:t>stackeholders</a:t>
            </a:r>
            <a:r>
              <a:rPr lang="es-ES" sz="2400" dirty="0"/>
              <a:t>, con el fin de comprender la estructura, políticas y operaciones de una organización y recomendar soluciones que permitan a la organización alcanzar sus objetivos.</a:t>
            </a:r>
          </a:p>
        </p:txBody>
      </p:sp>
      <p:pic>
        <p:nvPicPr>
          <p:cNvPr id="2050" name="Picture 2" descr="Resultado de imagen para analisis de negocios">
            <a:extLst>
              <a:ext uri="{FF2B5EF4-FFF2-40B4-BE49-F238E27FC236}">
                <a16:creationId xmlns:a16="http://schemas.microsoft.com/office/drawing/2014/main" id="{52801049-29DA-4F99-B305-A888E99A13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837" r="22942" b="6666"/>
          <a:stretch/>
        </p:blipFill>
        <p:spPr bwMode="auto">
          <a:xfrm>
            <a:off x="8177146" y="2365338"/>
            <a:ext cx="3511934" cy="3413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9256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posición de contenido 13" descr="forma geométrica en un fondo de círculos y líneas">
            <a:extLst>
              <a:ext uri="{FF2B5EF4-FFF2-40B4-BE49-F238E27FC236}">
                <a16:creationId xmlns:a16="http://schemas.microsoft.com/office/drawing/2014/main" id="{3D1F9544-D406-4DC7-ABB8-ABBA3E119059}"/>
              </a:ext>
            </a:extLst>
          </p:cNvPr>
          <p:cNvPicPr>
            <a:picLocks noChangeAspect="1"/>
          </p:cNvPicPr>
          <p:nvPr/>
        </p:nvPicPr>
        <p:blipFill rotWithShape="1">
          <a:blip r:embed="rId2">
            <a:duotone>
              <a:schemeClr val="bg2">
                <a:shade val="45000"/>
                <a:satMod val="135000"/>
              </a:schemeClr>
              <a:prstClr val="white"/>
            </a:duotone>
            <a:alphaModFix amt="50000"/>
          </a:blip>
          <a:srcRect t="3125" b="3125"/>
          <a:stretch/>
        </p:blipFill>
        <p:spPr>
          <a:xfrm>
            <a:off x="0" y="0"/>
            <a:ext cx="12192000" cy="6858000"/>
          </a:xfrm>
          <a:prstGeom prst="rect">
            <a:avLst/>
          </a:prstGeom>
        </p:spPr>
      </p:pic>
      <p:sp>
        <p:nvSpPr>
          <p:cNvPr id="2" name="Título 1">
            <a:extLst>
              <a:ext uri="{FF2B5EF4-FFF2-40B4-BE49-F238E27FC236}">
                <a16:creationId xmlns:a16="http://schemas.microsoft.com/office/drawing/2014/main" id="{1D3B9876-5344-44B0-9986-2ECBE509B250}"/>
              </a:ext>
            </a:extLst>
          </p:cNvPr>
          <p:cNvSpPr>
            <a:spLocks noGrp="1"/>
          </p:cNvSpPr>
          <p:nvPr>
            <p:ph type="title"/>
          </p:nvPr>
        </p:nvSpPr>
        <p:spPr>
          <a:xfrm>
            <a:off x="365760" y="452718"/>
            <a:ext cx="10043159" cy="1650402"/>
          </a:xfrm>
        </p:spPr>
        <p:txBody>
          <a:bodyPr/>
          <a:lstStyle/>
          <a:p>
            <a:pPr algn="ctr"/>
            <a:r>
              <a:rPr lang="en-US" sz="4800" b="1" dirty="0">
                <a:effectLst>
                  <a:outerShdw blurRad="38100" dist="38100" dir="2700000" algn="tl">
                    <a:srgbClr val="000000">
                      <a:alpha val="43137"/>
                    </a:srgbClr>
                  </a:outerShdw>
                </a:effectLst>
              </a:rPr>
              <a:t>HERRAMIENTAS DE BUSINESS ANALITYCS</a:t>
            </a:r>
            <a:endParaRPr lang="es-ES" sz="4800" b="1" dirty="0">
              <a:effectLst>
                <a:outerShdw blurRad="38100" dist="38100" dir="2700000" algn="tl">
                  <a:srgbClr val="000000">
                    <a:alpha val="43137"/>
                  </a:srgbClr>
                </a:outerShdw>
              </a:effectLst>
            </a:endParaRPr>
          </a:p>
        </p:txBody>
      </p:sp>
      <p:sp>
        <p:nvSpPr>
          <p:cNvPr id="3" name="Marcador de contenido 2">
            <a:extLst>
              <a:ext uri="{FF2B5EF4-FFF2-40B4-BE49-F238E27FC236}">
                <a16:creationId xmlns:a16="http://schemas.microsoft.com/office/drawing/2014/main" id="{F8E0C27C-665E-43F3-B6E0-F99EFBD2919D}"/>
              </a:ext>
            </a:extLst>
          </p:cNvPr>
          <p:cNvSpPr>
            <a:spLocks noGrp="1"/>
          </p:cNvSpPr>
          <p:nvPr>
            <p:ph idx="1"/>
          </p:nvPr>
        </p:nvSpPr>
        <p:spPr>
          <a:xfrm>
            <a:off x="1103312" y="2555838"/>
            <a:ext cx="9762808" cy="3692562"/>
          </a:xfrm>
        </p:spPr>
        <p:txBody>
          <a:bodyPr>
            <a:normAutofit/>
          </a:bodyPr>
          <a:lstStyle/>
          <a:p>
            <a:pPr algn="just"/>
            <a:r>
              <a:rPr lang="es-ES" sz="2400" dirty="0"/>
              <a:t>Hay numerosas herramientas de análisis estratégico gratuitas que nos pueden servir para para identificar qué distingue nuestra marca del resto y elaborar un buen plan de negocio para nuestra futura empresa. Estas son algunas de ellas:</a:t>
            </a:r>
          </a:p>
        </p:txBody>
      </p:sp>
    </p:spTree>
    <p:extLst>
      <p:ext uri="{BB962C8B-B14F-4D97-AF65-F5344CB8AC3E}">
        <p14:creationId xmlns:p14="http://schemas.microsoft.com/office/powerpoint/2010/main" val="1890394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posición de contenido 13" descr="forma geométrica en un fondo de círculos y líneas">
            <a:extLst>
              <a:ext uri="{FF2B5EF4-FFF2-40B4-BE49-F238E27FC236}">
                <a16:creationId xmlns:a16="http://schemas.microsoft.com/office/drawing/2014/main" id="{3D1F9544-D406-4DC7-ABB8-ABBA3E119059}"/>
              </a:ext>
            </a:extLst>
          </p:cNvPr>
          <p:cNvPicPr>
            <a:picLocks noChangeAspect="1"/>
          </p:cNvPicPr>
          <p:nvPr/>
        </p:nvPicPr>
        <p:blipFill rotWithShape="1">
          <a:blip r:embed="rId2">
            <a:duotone>
              <a:schemeClr val="bg2">
                <a:shade val="45000"/>
                <a:satMod val="135000"/>
              </a:schemeClr>
              <a:prstClr val="white"/>
            </a:duotone>
            <a:alphaModFix amt="50000"/>
          </a:blip>
          <a:srcRect t="3125" b="3125"/>
          <a:stretch/>
        </p:blipFill>
        <p:spPr>
          <a:xfrm>
            <a:off x="0" y="0"/>
            <a:ext cx="12192000" cy="6858000"/>
          </a:xfrm>
          <a:prstGeom prst="rect">
            <a:avLst/>
          </a:prstGeom>
        </p:spPr>
      </p:pic>
      <p:sp>
        <p:nvSpPr>
          <p:cNvPr id="2" name="Título 1">
            <a:extLst>
              <a:ext uri="{FF2B5EF4-FFF2-40B4-BE49-F238E27FC236}">
                <a16:creationId xmlns:a16="http://schemas.microsoft.com/office/drawing/2014/main" id="{1D3B9876-5344-44B0-9986-2ECBE509B250}"/>
              </a:ext>
            </a:extLst>
          </p:cNvPr>
          <p:cNvSpPr>
            <a:spLocks noGrp="1"/>
          </p:cNvSpPr>
          <p:nvPr>
            <p:ph type="title"/>
          </p:nvPr>
        </p:nvSpPr>
        <p:spPr>
          <a:xfrm>
            <a:off x="472440" y="787998"/>
            <a:ext cx="10043159" cy="979842"/>
          </a:xfrm>
        </p:spPr>
        <p:txBody>
          <a:bodyPr/>
          <a:lstStyle/>
          <a:p>
            <a:pPr algn="ctr"/>
            <a:r>
              <a:rPr lang="es-ES" sz="4800" b="1" dirty="0">
                <a:effectLst>
                  <a:outerShdw blurRad="38100" dist="38100" dir="2700000" algn="tl">
                    <a:srgbClr val="000000">
                      <a:alpha val="43137"/>
                    </a:srgbClr>
                  </a:outerShdw>
                </a:effectLst>
              </a:rPr>
              <a:t>FODA:</a:t>
            </a:r>
          </a:p>
        </p:txBody>
      </p:sp>
      <p:sp>
        <p:nvSpPr>
          <p:cNvPr id="3" name="Marcador de contenido 2">
            <a:extLst>
              <a:ext uri="{FF2B5EF4-FFF2-40B4-BE49-F238E27FC236}">
                <a16:creationId xmlns:a16="http://schemas.microsoft.com/office/drawing/2014/main" id="{F8E0C27C-665E-43F3-B6E0-F99EFBD2919D}"/>
              </a:ext>
            </a:extLst>
          </p:cNvPr>
          <p:cNvSpPr>
            <a:spLocks noGrp="1"/>
          </p:cNvSpPr>
          <p:nvPr>
            <p:ph idx="1"/>
          </p:nvPr>
        </p:nvSpPr>
        <p:spPr>
          <a:xfrm>
            <a:off x="1042352" y="1930998"/>
            <a:ext cx="9762808" cy="3692562"/>
          </a:xfrm>
        </p:spPr>
        <p:txBody>
          <a:bodyPr>
            <a:normAutofit/>
          </a:bodyPr>
          <a:lstStyle/>
          <a:p>
            <a:pPr algn="just"/>
            <a:r>
              <a:rPr lang="es-ES" sz="2400" dirty="0"/>
              <a:t>Es una herramienta de análisis estratégico que nos permite analizar la situación interna y externa de una empresa o proyecto. Es como hacer una fotografía de la situación de nuestra empresa.</a:t>
            </a:r>
          </a:p>
          <a:p>
            <a:pPr algn="just"/>
            <a:r>
              <a:rPr lang="es-ES" sz="2400" dirty="0"/>
              <a:t>El nombre de esta herramienta de análisis es un acrónimo de Fortalezas, Oportunidades, Debilidades y Amenazas. </a:t>
            </a:r>
          </a:p>
        </p:txBody>
      </p:sp>
    </p:spTree>
    <p:extLst>
      <p:ext uri="{BB962C8B-B14F-4D97-AF65-F5344CB8AC3E}">
        <p14:creationId xmlns:p14="http://schemas.microsoft.com/office/powerpoint/2010/main" val="2469074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posición de contenido 13" descr="forma geométrica en un fondo de círculos y líneas">
            <a:extLst>
              <a:ext uri="{FF2B5EF4-FFF2-40B4-BE49-F238E27FC236}">
                <a16:creationId xmlns:a16="http://schemas.microsoft.com/office/drawing/2014/main" id="{3D1F9544-D406-4DC7-ABB8-ABBA3E119059}"/>
              </a:ext>
            </a:extLst>
          </p:cNvPr>
          <p:cNvPicPr>
            <a:picLocks noChangeAspect="1"/>
          </p:cNvPicPr>
          <p:nvPr/>
        </p:nvPicPr>
        <p:blipFill rotWithShape="1">
          <a:blip r:embed="rId2">
            <a:duotone>
              <a:schemeClr val="bg2">
                <a:shade val="45000"/>
                <a:satMod val="135000"/>
              </a:schemeClr>
              <a:prstClr val="white"/>
            </a:duotone>
            <a:alphaModFix amt="50000"/>
          </a:blip>
          <a:srcRect t="3125" b="3125"/>
          <a:stretch/>
        </p:blipFill>
        <p:spPr>
          <a:xfrm>
            <a:off x="0" y="0"/>
            <a:ext cx="12192000" cy="6858000"/>
          </a:xfrm>
          <a:prstGeom prst="rect">
            <a:avLst/>
          </a:prstGeom>
        </p:spPr>
      </p:pic>
      <p:sp>
        <p:nvSpPr>
          <p:cNvPr id="2" name="Título 1">
            <a:extLst>
              <a:ext uri="{FF2B5EF4-FFF2-40B4-BE49-F238E27FC236}">
                <a16:creationId xmlns:a16="http://schemas.microsoft.com/office/drawing/2014/main" id="{1D3B9876-5344-44B0-9986-2ECBE509B250}"/>
              </a:ext>
            </a:extLst>
          </p:cNvPr>
          <p:cNvSpPr>
            <a:spLocks noGrp="1"/>
          </p:cNvSpPr>
          <p:nvPr>
            <p:ph type="title"/>
          </p:nvPr>
        </p:nvSpPr>
        <p:spPr>
          <a:xfrm>
            <a:off x="472440" y="787998"/>
            <a:ext cx="10043159" cy="979842"/>
          </a:xfrm>
        </p:spPr>
        <p:txBody>
          <a:bodyPr/>
          <a:lstStyle/>
          <a:p>
            <a:pPr algn="ctr"/>
            <a:r>
              <a:rPr lang="es-ES" sz="4800" b="1" dirty="0">
                <a:effectLst>
                  <a:outerShdw blurRad="38100" dist="38100" dir="2700000" algn="tl">
                    <a:srgbClr val="000000">
                      <a:alpha val="43137"/>
                    </a:srgbClr>
                  </a:outerShdw>
                </a:effectLst>
              </a:rPr>
              <a:t>las 7 S:</a:t>
            </a:r>
          </a:p>
        </p:txBody>
      </p:sp>
      <p:sp>
        <p:nvSpPr>
          <p:cNvPr id="3" name="Marcador de contenido 2">
            <a:extLst>
              <a:ext uri="{FF2B5EF4-FFF2-40B4-BE49-F238E27FC236}">
                <a16:creationId xmlns:a16="http://schemas.microsoft.com/office/drawing/2014/main" id="{F8E0C27C-665E-43F3-B6E0-F99EFBD2919D}"/>
              </a:ext>
            </a:extLst>
          </p:cNvPr>
          <p:cNvSpPr>
            <a:spLocks noGrp="1"/>
          </p:cNvSpPr>
          <p:nvPr>
            <p:ph idx="1"/>
          </p:nvPr>
        </p:nvSpPr>
        <p:spPr>
          <a:xfrm>
            <a:off x="1042352" y="1930998"/>
            <a:ext cx="9762808" cy="4139004"/>
          </a:xfrm>
        </p:spPr>
        <p:txBody>
          <a:bodyPr>
            <a:normAutofit fontScale="92500" lnSpcReduction="10000"/>
          </a:bodyPr>
          <a:lstStyle/>
          <a:p>
            <a:pPr algn="just"/>
            <a:r>
              <a:rPr lang="es-ES" sz="2400" dirty="0"/>
              <a:t>El modelo analiza, concretamente, 7 factores, cuyos nombres en inglés empiezan por S (de ahí el nombre de la herramienta, las 7 S) y que, según sus autores, son los 7 factores fundamentales de cualquier estructura organizativa:</a:t>
            </a:r>
          </a:p>
          <a:p>
            <a:pPr marL="400050" lvl="1" indent="0" algn="just">
              <a:buNone/>
            </a:pPr>
            <a:r>
              <a:rPr lang="es-ES" sz="2200" dirty="0"/>
              <a:t>- Estrategia (</a:t>
            </a:r>
            <a:r>
              <a:rPr lang="es-ES" sz="2200" dirty="0" err="1"/>
              <a:t>Strategy</a:t>
            </a:r>
            <a:r>
              <a:rPr lang="es-ES" sz="2200" dirty="0"/>
              <a:t>)</a:t>
            </a:r>
          </a:p>
          <a:p>
            <a:pPr marL="400050" lvl="1" indent="0" algn="just">
              <a:buNone/>
            </a:pPr>
            <a:r>
              <a:rPr lang="es-ES" sz="2200" dirty="0"/>
              <a:t>- Estructura (</a:t>
            </a:r>
            <a:r>
              <a:rPr lang="es-ES" sz="2200" dirty="0" err="1"/>
              <a:t>Structure</a:t>
            </a:r>
            <a:r>
              <a:rPr lang="es-ES" sz="2200" dirty="0"/>
              <a:t>)</a:t>
            </a:r>
          </a:p>
          <a:p>
            <a:pPr marL="400050" lvl="1" indent="0" algn="just">
              <a:buNone/>
            </a:pPr>
            <a:r>
              <a:rPr lang="es-ES" sz="2200" dirty="0"/>
              <a:t>- Sistemas (</a:t>
            </a:r>
            <a:r>
              <a:rPr lang="es-ES" sz="2200" dirty="0" err="1"/>
              <a:t>Systems</a:t>
            </a:r>
            <a:r>
              <a:rPr lang="es-ES" sz="2200" dirty="0"/>
              <a:t>)</a:t>
            </a:r>
          </a:p>
          <a:p>
            <a:pPr marL="400050" lvl="1" indent="0" algn="just">
              <a:buNone/>
            </a:pPr>
            <a:r>
              <a:rPr lang="es-ES" sz="2200" dirty="0"/>
              <a:t>- Estilo (Style)</a:t>
            </a:r>
          </a:p>
          <a:p>
            <a:pPr marL="400050" lvl="1" indent="0" algn="just">
              <a:buNone/>
            </a:pPr>
            <a:r>
              <a:rPr lang="es-ES" sz="2200" dirty="0"/>
              <a:t>- Valores compartidos (</a:t>
            </a:r>
            <a:r>
              <a:rPr lang="es-ES" sz="2200" dirty="0" err="1"/>
              <a:t>Shared</a:t>
            </a:r>
            <a:r>
              <a:rPr lang="es-ES" sz="2200" dirty="0"/>
              <a:t> </a:t>
            </a:r>
            <a:r>
              <a:rPr lang="es-ES" sz="2200" dirty="0" err="1"/>
              <a:t>values</a:t>
            </a:r>
            <a:r>
              <a:rPr lang="es-ES" sz="2200" dirty="0"/>
              <a:t>)</a:t>
            </a:r>
          </a:p>
          <a:p>
            <a:pPr marL="400050" lvl="1" indent="0" algn="just">
              <a:buNone/>
            </a:pPr>
            <a:r>
              <a:rPr lang="es-ES" sz="2200" dirty="0"/>
              <a:t>- Personal (Staff)</a:t>
            </a:r>
          </a:p>
          <a:p>
            <a:pPr marL="400050" lvl="1" indent="0" algn="just">
              <a:buNone/>
            </a:pPr>
            <a:r>
              <a:rPr lang="es-ES" sz="2200" dirty="0"/>
              <a:t>- Habilidades (</a:t>
            </a:r>
            <a:r>
              <a:rPr lang="es-ES" sz="2200" dirty="0" err="1"/>
              <a:t>Skills</a:t>
            </a:r>
            <a:r>
              <a:rPr lang="es-ES" sz="2200" dirty="0"/>
              <a:t>)</a:t>
            </a:r>
          </a:p>
        </p:txBody>
      </p:sp>
    </p:spTree>
    <p:extLst>
      <p:ext uri="{BB962C8B-B14F-4D97-AF65-F5344CB8AC3E}">
        <p14:creationId xmlns:p14="http://schemas.microsoft.com/office/powerpoint/2010/main" val="2830454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posición de contenido 13" descr="forma geométrica en un fondo de círculos y líneas">
            <a:extLst>
              <a:ext uri="{FF2B5EF4-FFF2-40B4-BE49-F238E27FC236}">
                <a16:creationId xmlns:a16="http://schemas.microsoft.com/office/drawing/2014/main" id="{3D1F9544-D406-4DC7-ABB8-ABBA3E119059}"/>
              </a:ext>
            </a:extLst>
          </p:cNvPr>
          <p:cNvPicPr>
            <a:picLocks noChangeAspect="1"/>
          </p:cNvPicPr>
          <p:nvPr/>
        </p:nvPicPr>
        <p:blipFill rotWithShape="1">
          <a:blip r:embed="rId2">
            <a:duotone>
              <a:schemeClr val="bg2">
                <a:shade val="45000"/>
                <a:satMod val="135000"/>
              </a:schemeClr>
              <a:prstClr val="white"/>
            </a:duotone>
            <a:alphaModFix amt="50000"/>
          </a:blip>
          <a:srcRect t="3125" b="3125"/>
          <a:stretch/>
        </p:blipFill>
        <p:spPr>
          <a:xfrm>
            <a:off x="0" y="0"/>
            <a:ext cx="12192000" cy="6858000"/>
          </a:xfrm>
          <a:prstGeom prst="rect">
            <a:avLst/>
          </a:prstGeom>
        </p:spPr>
      </p:pic>
      <p:sp>
        <p:nvSpPr>
          <p:cNvPr id="2" name="Título 1">
            <a:extLst>
              <a:ext uri="{FF2B5EF4-FFF2-40B4-BE49-F238E27FC236}">
                <a16:creationId xmlns:a16="http://schemas.microsoft.com/office/drawing/2014/main" id="{1D3B9876-5344-44B0-9986-2ECBE509B250}"/>
              </a:ext>
            </a:extLst>
          </p:cNvPr>
          <p:cNvSpPr>
            <a:spLocks noGrp="1"/>
          </p:cNvSpPr>
          <p:nvPr>
            <p:ph type="title"/>
          </p:nvPr>
        </p:nvSpPr>
        <p:spPr>
          <a:xfrm>
            <a:off x="646111" y="452718"/>
            <a:ext cx="9404723" cy="990599"/>
          </a:xfrm>
        </p:spPr>
        <p:txBody>
          <a:bodyPr/>
          <a:lstStyle/>
          <a:p>
            <a:pPr algn="ctr"/>
            <a:r>
              <a:rPr lang="es-ES" sz="5400" b="1" dirty="0">
                <a:effectLst>
                  <a:outerShdw blurRad="38100" dist="38100" dir="2700000" algn="tl">
                    <a:srgbClr val="000000">
                      <a:alpha val="43137"/>
                    </a:srgbClr>
                  </a:outerShdw>
                </a:effectLst>
              </a:rPr>
              <a:t>Resumen</a:t>
            </a:r>
          </a:p>
        </p:txBody>
      </p:sp>
      <p:sp>
        <p:nvSpPr>
          <p:cNvPr id="3" name="Marcador de contenido 2">
            <a:extLst>
              <a:ext uri="{FF2B5EF4-FFF2-40B4-BE49-F238E27FC236}">
                <a16:creationId xmlns:a16="http://schemas.microsoft.com/office/drawing/2014/main" id="{F8E0C27C-665E-43F3-B6E0-F99EFBD2919D}"/>
              </a:ext>
            </a:extLst>
          </p:cNvPr>
          <p:cNvSpPr>
            <a:spLocks noGrp="1"/>
          </p:cNvSpPr>
          <p:nvPr>
            <p:ph idx="1"/>
          </p:nvPr>
        </p:nvSpPr>
        <p:spPr/>
        <p:txBody>
          <a:bodyPr>
            <a:normAutofit/>
          </a:bodyPr>
          <a:lstStyle/>
          <a:p>
            <a:pPr algn="just"/>
            <a:r>
              <a:rPr lang="es-ES" sz="2400" dirty="0"/>
              <a:t>En los últimos años, las organizaciones han recurrido cada vez más a soluciones de software avanzadas para administrar las cargas de trabajo, mantener la rentabilidad y asegurar la competitividad dentro de sus respectivas industrias. </a:t>
            </a:r>
          </a:p>
          <a:p>
            <a:pPr algn="just"/>
            <a:r>
              <a:rPr lang="es-ES" sz="2400" dirty="0"/>
              <a:t>Si bien hay varias opciones disponibles, las herramientas de inteligencia de negocios (BI) y las herramientas de análisis de negocios (BA) son posiblemente las soluciones de administración de datos más implementadas. </a:t>
            </a:r>
          </a:p>
        </p:txBody>
      </p:sp>
    </p:spTree>
    <p:extLst>
      <p:ext uri="{BB962C8B-B14F-4D97-AF65-F5344CB8AC3E}">
        <p14:creationId xmlns:p14="http://schemas.microsoft.com/office/powerpoint/2010/main" val="33990313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posición de contenido 13" descr="forma geométrica en un fondo de círculos y líneas">
            <a:extLst>
              <a:ext uri="{FF2B5EF4-FFF2-40B4-BE49-F238E27FC236}">
                <a16:creationId xmlns:a16="http://schemas.microsoft.com/office/drawing/2014/main" id="{3D1F9544-D406-4DC7-ABB8-ABBA3E119059}"/>
              </a:ext>
            </a:extLst>
          </p:cNvPr>
          <p:cNvPicPr>
            <a:picLocks noChangeAspect="1"/>
          </p:cNvPicPr>
          <p:nvPr/>
        </p:nvPicPr>
        <p:blipFill rotWithShape="1">
          <a:blip r:embed="rId2">
            <a:duotone>
              <a:schemeClr val="bg2">
                <a:shade val="45000"/>
                <a:satMod val="135000"/>
              </a:schemeClr>
              <a:prstClr val="white"/>
            </a:duotone>
            <a:alphaModFix amt="50000"/>
          </a:blip>
          <a:srcRect t="3125" b="3125"/>
          <a:stretch/>
        </p:blipFill>
        <p:spPr>
          <a:xfrm>
            <a:off x="0" y="0"/>
            <a:ext cx="12192000" cy="6858000"/>
          </a:xfrm>
          <a:prstGeom prst="rect">
            <a:avLst/>
          </a:prstGeom>
        </p:spPr>
      </p:pic>
      <p:sp>
        <p:nvSpPr>
          <p:cNvPr id="2" name="Título 1">
            <a:extLst>
              <a:ext uri="{FF2B5EF4-FFF2-40B4-BE49-F238E27FC236}">
                <a16:creationId xmlns:a16="http://schemas.microsoft.com/office/drawing/2014/main" id="{1D3B9876-5344-44B0-9986-2ECBE509B250}"/>
              </a:ext>
            </a:extLst>
          </p:cNvPr>
          <p:cNvSpPr>
            <a:spLocks noGrp="1"/>
          </p:cNvSpPr>
          <p:nvPr>
            <p:ph type="title"/>
          </p:nvPr>
        </p:nvSpPr>
        <p:spPr>
          <a:xfrm>
            <a:off x="472440" y="787998"/>
            <a:ext cx="10043159" cy="979842"/>
          </a:xfrm>
        </p:spPr>
        <p:txBody>
          <a:bodyPr/>
          <a:lstStyle/>
          <a:p>
            <a:pPr algn="ctr"/>
            <a:r>
              <a:rPr lang="es-ES" sz="4800" b="1" dirty="0" err="1">
                <a:effectLst>
                  <a:outerShdw blurRad="38100" dist="38100" dir="2700000" algn="tl">
                    <a:srgbClr val="000000">
                      <a:alpha val="43137"/>
                    </a:srgbClr>
                  </a:outerShdw>
                </a:effectLst>
              </a:rPr>
              <a:t>Oceano</a:t>
            </a:r>
            <a:r>
              <a:rPr lang="es-ES" sz="4800" b="1" dirty="0">
                <a:effectLst>
                  <a:outerShdw blurRad="38100" dist="38100" dir="2700000" algn="tl">
                    <a:srgbClr val="000000">
                      <a:alpha val="43137"/>
                    </a:srgbClr>
                  </a:outerShdw>
                </a:effectLst>
              </a:rPr>
              <a:t> Rojo y Azul:</a:t>
            </a:r>
          </a:p>
        </p:txBody>
      </p:sp>
      <p:sp>
        <p:nvSpPr>
          <p:cNvPr id="3" name="Marcador de contenido 2">
            <a:extLst>
              <a:ext uri="{FF2B5EF4-FFF2-40B4-BE49-F238E27FC236}">
                <a16:creationId xmlns:a16="http://schemas.microsoft.com/office/drawing/2014/main" id="{F8E0C27C-665E-43F3-B6E0-F99EFBD2919D}"/>
              </a:ext>
            </a:extLst>
          </p:cNvPr>
          <p:cNvSpPr>
            <a:spLocks noGrp="1"/>
          </p:cNvSpPr>
          <p:nvPr>
            <p:ph idx="1"/>
          </p:nvPr>
        </p:nvSpPr>
        <p:spPr>
          <a:xfrm>
            <a:off x="1042352" y="1930998"/>
            <a:ext cx="9762808" cy="3692562"/>
          </a:xfrm>
        </p:spPr>
        <p:txBody>
          <a:bodyPr>
            <a:normAutofit/>
          </a:bodyPr>
          <a:lstStyle/>
          <a:p>
            <a:pPr algn="just"/>
            <a:r>
              <a:rPr lang="es-ES" sz="2400" dirty="0"/>
              <a:t>Esta herramienta, más que para elaborar nuestro plan de negocio, es ideal para hacernos pensar y ver cómo queremos enfocar nuestra empresa. Una estrategia de océano azul es lo que puede llevar nuestra empresa al éxito. Por eso todo emprendedor debería conocer esta herramienta y, antes de montar su empresa soñada, dedicar un tiempo a pensar cuál puede ser su estrategia del océano azul</a:t>
            </a:r>
          </a:p>
        </p:txBody>
      </p:sp>
    </p:spTree>
    <p:extLst>
      <p:ext uri="{BB962C8B-B14F-4D97-AF65-F5344CB8AC3E}">
        <p14:creationId xmlns:p14="http://schemas.microsoft.com/office/powerpoint/2010/main" val="27896731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posición de contenido 13" descr="forma geométrica en un fondo de círculos y líneas">
            <a:extLst>
              <a:ext uri="{FF2B5EF4-FFF2-40B4-BE49-F238E27FC236}">
                <a16:creationId xmlns:a16="http://schemas.microsoft.com/office/drawing/2014/main" id="{3D1F9544-D406-4DC7-ABB8-ABBA3E119059}"/>
              </a:ext>
            </a:extLst>
          </p:cNvPr>
          <p:cNvPicPr>
            <a:picLocks noChangeAspect="1"/>
          </p:cNvPicPr>
          <p:nvPr/>
        </p:nvPicPr>
        <p:blipFill rotWithShape="1">
          <a:blip r:embed="rId2">
            <a:duotone>
              <a:schemeClr val="bg2">
                <a:shade val="45000"/>
                <a:satMod val="135000"/>
              </a:schemeClr>
              <a:prstClr val="white"/>
            </a:duotone>
            <a:alphaModFix amt="50000"/>
          </a:blip>
          <a:srcRect t="3125" b="3125"/>
          <a:stretch/>
        </p:blipFill>
        <p:spPr>
          <a:xfrm>
            <a:off x="0" y="0"/>
            <a:ext cx="12192000" cy="6858000"/>
          </a:xfrm>
          <a:prstGeom prst="rect">
            <a:avLst/>
          </a:prstGeom>
        </p:spPr>
      </p:pic>
      <p:sp>
        <p:nvSpPr>
          <p:cNvPr id="2" name="Título 1">
            <a:extLst>
              <a:ext uri="{FF2B5EF4-FFF2-40B4-BE49-F238E27FC236}">
                <a16:creationId xmlns:a16="http://schemas.microsoft.com/office/drawing/2014/main" id="{1D3B9876-5344-44B0-9986-2ECBE509B250}"/>
              </a:ext>
            </a:extLst>
          </p:cNvPr>
          <p:cNvSpPr>
            <a:spLocks noGrp="1"/>
          </p:cNvSpPr>
          <p:nvPr>
            <p:ph type="title"/>
          </p:nvPr>
        </p:nvSpPr>
        <p:spPr>
          <a:xfrm>
            <a:off x="472440" y="787998"/>
            <a:ext cx="10043159" cy="979842"/>
          </a:xfrm>
        </p:spPr>
        <p:txBody>
          <a:bodyPr/>
          <a:lstStyle/>
          <a:p>
            <a:pPr algn="ctr"/>
            <a:r>
              <a:rPr lang="es-ES" sz="4800" b="1" dirty="0">
                <a:effectLst>
                  <a:outerShdw blurRad="38100" dist="38100" dir="2700000" algn="tl">
                    <a:srgbClr val="000000">
                      <a:alpha val="43137"/>
                    </a:srgbClr>
                  </a:outerShdw>
                </a:effectLst>
              </a:rPr>
              <a:t>CONCLUSIONES</a:t>
            </a:r>
          </a:p>
        </p:txBody>
      </p:sp>
      <p:sp>
        <p:nvSpPr>
          <p:cNvPr id="3" name="Marcador de contenido 2">
            <a:extLst>
              <a:ext uri="{FF2B5EF4-FFF2-40B4-BE49-F238E27FC236}">
                <a16:creationId xmlns:a16="http://schemas.microsoft.com/office/drawing/2014/main" id="{F8E0C27C-665E-43F3-B6E0-F99EFBD2919D}"/>
              </a:ext>
            </a:extLst>
          </p:cNvPr>
          <p:cNvSpPr>
            <a:spLocks noGrp="1"/>
          </p:cNvSpPr>
          <p:nvPr>
            <p:ph idx="1"/>
          </p:nvPr>
        </p:nvSpPr>
        <p:spPr>
          <a:xfrm>
            <a:off x="1042352" y="1930998"/>
            <a:ext cx="9762808" cy="4378362"/>
          </a:xfrm>
        </p:spPr>
        <p:txBody>
          <a:bodyPr>
            <a:normAutofit fontScale="92500" lnSpcReduction="10000"/>
          </a:bodyPr>
          <a:lstStyle/>
          <a:p>
            <a:pPr algn="just"/>
            <a:r>
              <a:rPr lang="es-ES" sz="2400" dirty="0"/>
              <a:t>Los sistemas de Business </a:t>
            </a:r>
            <a:r>
              <a:rPr lang="es-ES" sz="2400" dirty="0" err="1"/>
              <a:t>Intelligence</a:t>
            </a:r>
            <a:r>
              <a:rPr lang="es-ES" sz="2400" dirty="0"/>
              <a:t> ayudan a hacer más competitiva la estrategia de la empresa. </a:t>
            </a:r>
          </a:p>
          <a:p>
            <a:pPr algn="just"/>
            <a:r>
              <a:rPr lang="es-ES" sz="2400" dirty="0"/>
              <a:t>Apoyan la toma de decisiones que son vitales para obtener mejores resultados </a:t>
            </a:r>
          </a:p>
          <a:p>
            <a:pPr algn="just"/>
            <a:r>
              <a:rPr lang="es-ES" sz="2400" dirty="0"/>
              <a:t>La Inteligencia de Negocios facilita notablemente la interactividad entre usuarios, clientes y proveedores. </a:t>
            </a:r>
          </a:p>
          <a:p>
            <a:pPr algn="just"/>
            <a:r>
              <a:rPr lang="es-ES" sz="2400"/>
              <a:t>Facilitan </a:t>
            </a:r>
            <a:r>
              <a:rPr lang="es-ES" sz="2400" dirty="0"/>
              <a:t>el acceso a los datos críticos de la empresa y las informaciones corporativas para la integración de datos y la toma de decisiones </a:t>
            </a:r>
          </a:p>
          <a:p>
            <a:pPr algn="just"/>
            <a:r>
              <a:rPr lang="es-ES" sz="2400"/>
              <a:t>Permite </a:t>
            </a:r>
            <a:r>
              <a:rPr lang="es-ES" sz="2400" dirty="0"/>
              <a:t>alinear acciones de diferentes departamentos e igualmente ayuda a controlar cada línea de negocio o departamento con métricas específicas.</a:t>
            </a:r>
          </a:p>
        </p:txBody>
      </p:sp>
    </p:spTree>
    <p:extLst>
      <p:ext uri="{BB962C8B-B14F-4D97-AF65-F5344CB8AC3E}">
        <p14:creationId xmlns:p14="http://schemas.microsoft.com/office/powerpoint/2010/main" val="3680880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extLst/>
          </a:blip>
          <a:stretch/>
        </a:blipFill>
        <a:effectLst/>
      </p:bgPr>
    </p:bg>
    <p:spTree>
      <p:nvGrpSpPr>
        <p:cNvPr id="1" name=""/>
        <p:cNvGrpSpPr/>
        <p:nvPr/>
      </p:nvGrpSpPr>
      <p:grpSpPr>
        <a:xfrm>
          <a:off x="0" y="0"/>
          <a:ext cx="0" cy="0"/>
          <a:chOff x="0" y="0"/>
          <a:chExt cx="0" cy="0"/>
        </a:xfrm>
      </p:grpSpPr>
      <p:sp>
        <p:nvSpPr>
          <p:cNvPr id="12" name="Título 11">
            <a:extLst>
              <a:ext uri="{FF2B5EF4-FFF2-40B4-BE49-F238E27FC236}">
                <a16:creationId xmlns:a16="http://schemas.microsoft.com/office/drawing/2014/main" id="{970C361B-D32E-42E0-A41E-86C3D9AC886F}"/>
              </a:ext>
            </a:extLst>
          </p:cNvPr>
          <p:cNvSpPr>
            <a:spLocks noGrp="1"/>
          </p:cNvSpPr>
          <p:nvPr>
            <p:ph type="ctrTitle"/>
          </p:nvPr>
        </p:nvSpPr>
        <p:spPr>
          <a:xfrm>
            <a:off x="1154955" y="1447800"/>
            <a:ext cx="8825658" cy="3329581"/>
          </a:xfrm>
        </p:spPr>
        <p:txBody>
          <a:bodyPr rtlCol="0">
            <a:normAutofit/>
          </a:bodyPr>
          <a:lstStyle/>
          <a:p>
            <a:pPr rtl="0"/>
            <a:r>
              <a:rPr lang="es-ES" dirty="0"/>
              <a:t>Gracias</a:t>
            </a:r>
          </a:p>
        </p:txBody>
      </p:sp>
      <p:sp>
        <p:nvSpPr>
          <p:cNvPr id="57" name="Rectángulo 56">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10767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posición de contenido 13" descr="forma geométrica en un fondo de círculos y líneas">
            <a:extLst>
              <a:ext uri="{FF2B5EF4-FFF2-40B4-BE49-F238E27FC236}">
                <a16:creationId xmlns:a16="http://schemas.microsoft.com/office/drawing/2014/main" id="{3D1F9544-D406-4DC7-ABB8-ABBA3E119059}"/>
              </a:ext>
            </a:extLst>
          </p:cNvPr>
          <p:cNvPicPr>
            <a:picLocks noChangeAspect="1"/>
          </p:cNvPicPr>
          <p:nvPr/>
        </p:nvPicPr>
        <p:blipFill rotWithShape="1">
          <a:blip r:embed="rId2">
            <a:duotone>
              <a:schemeClr val="bg2">
                <a:shade val="45000"/>
                <a:satMod val="135000"/>
              </a:schemeClr>
              <a:prstClr val="white"/>
            </a:duotone>
            <a:alphaModFix amt="50000"/>
          </a:blip>
          <a:srcRect t="3125" b="3125"/>
          <a:stretch/>
        </p:blipFill>
        <p:spPr>
          <a:xfrm>
            <a:off x="0" y="0"/>
            <a:ext cx="12192000" cy="6858000"/>
          </a:xfrm>
          <a:prstGeom prst="rect">
            <a:avLst/>
          </a:prstGeom>
        </p:spPr>
      </p:pic>
      <p:sp>
        <p:nvSpPr>
          <p:cNvPr id="2" name="Título 1">
            <a:extLst>
              <a:ext uri="{FF2B5EF4-FFF2-40B4-BE49-F238E27FC236}">
                <a16:creationId xmlns:a16="http://schemas.microsoft.com/office/drawing/2014/main" id="{1D3B9876-5344-44B0-9986-2ECBE509B250}"/>
              </a:ext>
            </a:extLst>
          </p:cNvPr>
          <p:cNvSpPr>
            <a:spLocks noGrp="1"/>
          </p:cNvSpPr>
          <p:nvPr>
            <p:ph type="title"/>
          </p:nvPr>
        </p:nvSpPr>
        <p:spPr>
          <a:xfrm>
            <a:off x="646111" y="452718"/>
            <a:ext cx="9404723" cy="990599"/>
          </a:xfrm>
        </p:spPr>
        <p:txBody>
          <a:bodyPr/>
          <a:lstStyle/>
          <a:p>
            <a:pPr algn="ctr"/>
            <a:r>
              <a:rPr lang="es-ES" sz="5400" b="1" dirty="0">
                <a:effectLst>
                  <a:outerShdw blurRad="38100" dist="38100" dir="2700000" algn="tl">
                    <a:srgbClr val="000000">
                      <a:alpha val="43137"/>
                    </a:srgbClr>
                  </a:outerShdw>
                </a:effectLst>
              </a:rPr>
              <a:t>Introducción</a:t>
            </a:r>
          </a:p>
        </p:txBody>
      </p:sp>
      <p:sp>
        <p:nvSpPr>
          <p:cNvPr id="3" name="Marcador de contenido 2">
            <a:extLst>
              <a:ext uri="{FF2B5EF4-FFF2-40B4-BE49-F238E27FC236}">
                <a16:creationId xmlns:a16="http://schemas.microsoft.com/office/drawing/2014/main" id="{F8E0C27C-665E-43F3-B6E0-F99EFBD2919D}"/>
              </a:ext>
            </a:extLst>
          </p:cNvPr>
          <p:cNvSpPr>
            <a:spLocks noGrp="1"/>
          </p:cNvSpPr>
          <p:nvPr>
            <p:ph idx="1"/>
          </p:nvPr>
        </p:nvSpPr>
        <p:spPr>
          <a:xfrm>
            <a:off x="1103312" y="1896036"/>
            <a:ext cx="9762808" cy="4352364"/>
          </a:xfrm>
        </p:spPr>
        <p:txBody>
          <a:bodyPr>
            <a:normAutofit/>
          </a:bodyPr>
          <a:lstStyle/>
          <a:p>
            <a:pPr algn="just"/>
            <a:r>
              <a:rPr lang="es-ES" sz="2400" dirty="0"/>
              <a:t>Las soluciones de inteligencia empresarial se encuentran entre las herramientas de administración de datos más valiosas disponibles. Las soluciones de BI recopilan y analizan datos actuales y procesables con el fin de proporcionar información para mejorar las operaciones comerciales. </a:t>
            </a:r>
          </a:p>
          <a:p>
            <a:pPr algn="just"/>
            <a:r>
              <a:rPr lang="es-ES" sz="2400" dirty="0"/>
              <a:t>El software de análisis de negocios se utiliza principalmente para analizar datos históricos, pero con la intención de predecir las tendencias de negocios. Por lo general, también tiene un ojo hacia la mejora y la preparación para el cambio.</a:t>
            </a:r>
          </a:p>
        </p:txBody>
      </p:sp>
    </p:spTree>
    <p:extLst>
      <p:ext uri="{BB962C8B-B14F-4D97-AF65-F5344CB8AC3E}">
        <p14:creationId xmlns:p14="http://schemas.microsoft.com/office/powerpoint/2010/main" val="3992962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posición de contenido 13" descr="forma geométrica en un fondo de círculos y líneas">
            <a:extLst>
              <a:ext uri="{FF2B5EF4-FFF2-40B4-BE49-F238E27FC236}">
                <a16:creationId xmlns:a16="http://schemas.microsoft.com/office/drawing/2014/main" id="{3D1F9544-D406-4DC7-ABB8-ABBA3E119059}"/>
              </a:ext>
            </a:extLst>
          </p:cNvPr>
          <p:cNvPicPr>
            <a:picLocks noChangeAspect="1"/>
          </p:cNvPicPr>
          <p:nvPr/>
        </p:nvPicPr>
        <p:blipFill rotWithShape="1">
          <a:blip r:embed="rId2">
            <a:duotone>
              <a:schemeClr val="bg2">
                <a:shade val="45000"/>
                <a:satMod val="135000"/>
              </a:schemeClr>
              <a:prstClr val="white"/>
            </a:duotone>
            <a:alphaModFix amt="50000"/>
          </a:blip>
          <a:srcRect t="3125" b="3125"/>
          <a:stretch/>
        </p:blipFill>
        <p:spPr>
          <a:xfrm>
            <a:off x="0" y="0"/>
            <a:ext cx="12192000" cy="6858000"/>
          </a:xfrm>
          <a:prstGeom prst="rect">
            <a:avLst/>
          </a:prstGeom>
        </p:spPr>
      </p:pic>
      <p:sp>
        <p:nvSpPr>
          <p:cNvPr id="2" name="Título 1">
            <a:extLst>
              <a:ext uri="{FF2B5EF4-FFF2-40B4-BE49-F238E27FC236}">
                <a16:creationId xmlns:a16="http://schemas.microsoft.com/office/drawing/2014/main" id="{1D3B9876-5344-44B0-9986-2ECBE509B250}"/>
              </a:ext>
            </a:extLst>
          </p:cNvPr>
          <p:cNvSpPr>
            <a:spLocks noGrp="1"/>
          </p:cNvSpPr>
          <p:nvPr>
            <p:ph type="title"/>
          </p:nvPr>
        </p:nvSpPr>
        <p:spPr>
          <a:xfrm>
            <a:off x="646111" y="452718"/>
            <a:ext cx="9404723" cy="990599"/>
          </a:xfrm>
        </p:spPr>
        <p:txBody>
          <a:bodyPr/>
          <a:lstStyle/>
          <a:p>
            <a:pPr algn="ctr"/>
            <a:r>
              <a:rPr lang="en-US" sz="5400" b="1" dirty="0">
                <a:effectLst>
                  <a:outerShdw blurRad="38100" dist="38100" dir="2700000" algn="tl">
                    <a:srgbClr val="000000">
                      <a:alpha val="43137"/>
                    </a:srgbClr>
                  </a:outerShdw>
                </a:effectLst>
              </a:rPr>
              <a:t>Business Intelligence</a:t>
            </a:r>
            <a:endParaRPr lang="es-ES" sz="5400" b="1" dirty="0">
              <a:effectLst>
                <a:outerShdw blurRad="38100" dist="38100" dir="2700000" algn="tl">
                  <a:srgbClr val="000000">
                    <a:alpha val="43137"/>
                  </a:srgbClr>
                </a:outerShdw>
              </a:effectLst>
            </a:endParaRPr>
          </a:p>
        </p:txBody>
      </p:sp>
      <p:sp>
        <p:nvSpPr>
          <p:cNvPr id="3" name="Marcador de contenido 2">
            <a:extLst>
              <a:ext uri="{FF2B5EF4-FFF2-40B4-BE49-F238E27FC236}">
                <a16:creationId xmlns:a16="http://schemas.microsoft.com/office/drawing/2014/main" id="{F8E0C27C-665E-43F3-B6E0-F99EFBD2919D}"/>
              </a:ext>
            </a:extLst>
          </p:cNvPr>
          <p:cNvSpPr>
            <a:spLocks noGrp="1"/>
          </p:cNvSpPr>
          <p:nvPr>
            <p:ph idx="1"/>
          </p:nvPr>
        </p:nvSpPr>
        <p:spPr>
          <a:xfrm>
            <a:off x="1103312" y="1896036"/>
            <a:ext cx="9762808" cy="4352364"/>
          </a:xfrm>
        </p:spPr>
        <p:txBody>
          <a:bodyPr>
            <a:normAutofit/>
          </a:bodyPr>
          <a:lstStyle/>
          <a:p>
            <a:pPr algn="just"/>
            <a:r>
              <a:rPr lang="es-ES" sz="2400" dirty="0"/>
              <a:t>La Inteligencia de Negocios BI (Business </a:t>
            </a:r>
            <a:r>
              <a:rPr lang="es-ES" sz="2400" dirty="0" err="1"/>
              <a:t>Intelligence</a:t>
            </a:r>
            <a:r>
              <a:rPr lang="es-ES" sz="2400" dirty="0"/>
              <a:t>) es una herramienta bajo la cual diferentes tipos de organizaciones, pueden soportar la toma de decisiones basadas en información precisa y oportuna; garantizando la generación del conocimiento necesario que permita escoger la alternativa que sea más conveniente para el éxito de la empresa.</a:t>
            </a:r>
          </a:p>
        </p:txBody>
      </p:sp>
    </p:spTree>
    <p:extLst>
      <p:ext uri="{BB962C8B-B14F-4D97-AF65-F5344CB8AC3E}">
        <p14:creationId xmlns:p14="http://schemas.microsoft.com/office/powerpoint/2010/main" val="3316692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ción de contenido 13" descr="forma geométrica en un fondo de círculos y líneas">
            <a:extLst>
              <a:ext uri="{FF2B5EF4-FFF2-40B4-BE49-F238E27FC236}">
                <a16:creationId xmlns:a16="http://schemas.microsoft.com/office/drawing/2014/main" id="{D1B66CDD-C26D-4E5B-B8DF-F8214D0AD652}"/>
              </a:ext>
            </a:extLst>
          </p:cNvPr>
          <p:cNvPicPr>
            <a:picLocks noChangeAspect="1"/>
          </p:cNvPicPr>
          <p:nvPr/>
        </p:nvPicPr>
        <p:blipFill rotWithShape="1">
          <a:blip r:embed="rId3">
            <a:duotone>
              <a:schemeClr val="bg2">
                <a:shade val="45000"/>
                <a:satMod val="135000"/>
              </a:schemeClr>
              <a:prstClr val="white"/>
            </a:duotone>
            <a:alphaModFix amt="50000"/>
          </a:blip>
          <a:srcRect t="3125" b="3125"/>
          <a:stretch/>
        </p:blipFill>
        <p:spPr>
          <a:xfrm>
            <a:off x="0" y="0"/>
            <a:ext cx="12192000" cy="6858000"/>
          </a:xfrm>
          <a:prstGeom prst="rect">
            <a:avLst/>
          </a:prstGeom>
        </p:spPr>
      </p:pic>
      <p:sp>
        <p:nvSpPr>
          <p:cNvPr id="3" name="Marcador de contenido 2">
            <a:extLst>
              <a:ext uri="{FF2B5EF4-FFF2-40B4-BE49-F238E27FC236}">
                <a16:creationId xmlns:a16="http://schemas.microsoft.com/office/drawing/2014/main" id="{A93A0403-22EA-4902-B7FF-95194AC35F67}"/>
              </a:ext>
            </a:extLst>
          </p:cNvPr>
          <p:cNvSpPr>
            <a:spLocks noGrp="1"/>
          </p:cNvSpPr>
          <p:nvPr>
            <p:ph idx="1"/>
          </p:nvPr>
        </p:nvSpPr>
        <p:spPr>
          <a:xfrm>
            <a:off x="473088" y="1763358"/>
            <a:ext cx="9750768" cy="4195481"/>
          </a:xfrm>
        </p:spPr>
        <p:txBody>
          <a:bodyPr/>
          <a:lstStyle/>
          <a:p>
            <a:pPr marL="0" indent="0">
              <a:buNone/>
            </a:pPr>
            <a:r>
              <a:rPr lang="es-ES" dirty="0"/>
              <a:t>Los principales productos de Business </a:t>
            </a:r>
            <a:r>
              <a:rPr lang="es-ES" dirty="0" err="1"/>
              <a:t>Intelligence</a:t>
            </a:r>
            <a:r>
              <a:rPr lang="es-ES" dirty="0"/>
              <a:t> que existen hoy en día son:</a:t>
            </a:r>
          </a:p>
          <a:p>
            <a:pPr lvl="1"/>
            <a:r>
              <a:rPr lang="es-ES" dirty="0"/>
              <a:t>Cuadros de Mando Integrales (CMI)</a:t>
            </a:r>
          </a:p>
          <a:p>
            <a:pPr lvl="1"/>
            <a:r>
              <a:rPr lang="es-ES" dirty="0"/>
              <a:t>Sistemas de Soporte a la Decisión (DSS)</a:t>
            </a:r>
          </a:p>
          <a:p>
            <a:pPr lvl="1"/>
            <a:r>
              <a:rPr lang="es-ES" dirty="0"/>
              <a:t>Sistemas de Información Ejecutiva (EIS)</a:t>
            </a:r>
          </a:p>
        </p:txBody>
      </p:sp>
      <p:sp>
        <p:nvSpPr>
          <p:cNvPr id="10" name="Título 1">
            <a:extLst>
              <a:ext uri="{FF2B5EF4-FFF2-40B4-BE49-F238E27FC236}">
                <a16:creationId xmlns:a16="http://schemas.microsoft.com/office/drawing/2014/main" id="{C89D58ED-052F-4AF3-B8B8-4E2AFA41E241}"/>
              </a:ext>
            </a:extLst>
          </p:cNvPr>
          <p:cNvSpPr>
            <a:spLocks noGrp="1"/>
          </p:cNvSpPr>
          <p:nvPr>
            <p:ph type="title"/>
          </p:nvPr>
        </p:nvSpPr>
        <p:spPr>
          <a:xfrm>
            <a:off x="646111" y="452718"/>
            <a:ext cx="9404723" cy="990599"/>
          </a:xfrm>
        </p:spPr>
        <p:txBody>
          <a:bodyPr/>
          <a:lstStyle/>
          <a:p>
            <a:pPr algn="ctr"/>
            <a:r>
              <a:rPr lang="en-US" sz="5400" b="1" dirty="0">
                <a:effectLst>
                  <a:outerShdw blurRad="38100" dist="38100" dir="2700000" algn="tl">
                    <a:srgbClr val="000000">
                      <a:alpha val="43137"/>
                    </a:srgbClr>
                  </a:outerShdw>
                </a:effectLst>
              </a:rPr>
              <a:t>Business Intelligence</a:t>
            </a:r>
            <a:endParaRPr lang="es-ES" sz="5400" b="1" dirty="0">
              <a:effectLst>
                <a:outerShdw blurRad="38100" dist="38100" dir="2700000" algn="tl">
                  <a:srgbClr val="000000">
                    <a:alpha val="43137"/>
                  </a:srgbClr>
                </a:outerShdw>
              </a:effectLst>
            </a:endParaRPr>
          </a:p>
        </p:txBody>
      </p:sp>
      <p:pic>
        <p:nvPicPr>
          <p:cNvPr id="1026" name="Picture 2" descr="https://image.slidesharecdn.com/businessintelligencegestionestrategicadeoperaciones-130703000814-phpapp01/95/business-intelligence-gestionestrategicadeoperaciones-5-638.jpg?cb=1372810227">
            <a:extLst>
              <a:ext uri="{FF2B5EF4-FFF2-40B4-BE49-F238E27FC236}">
                <a16:creationId xmlns:a16="http://schemas.microsoft.com/office/drawing/2014/main" id="{885078F4-47EE-466B-8BF7-67B13E82E7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91" t="29958" r="3339"/>
          <a:stretch/>
        </p:blipFill>
        <p:spPr bwMode="auto">
          <a:xfrm>
            <a:off x="5791200" y="3206675"/>
            <a:ext cx="6217919" cy="3450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85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posición de contenido 13" descr="forma geométrica en un fondo de círculos y líneas">
            <a:extLst>
              <a:ext uri="{FF2B5EF4-FFF2-40B4-BE49-F238E27FC236}">
                <a16:creationId xmlns:a16="http://schemas.microsoft.com/office/drawing/2014/main" id="{5503C223-EB03-49AC-A7EC-C0DAE851C049}"/>
              </a:ext>
            </a:extLst>
          </p:cNvPr>
          <p:cNvPicPr>
            <a:picLocks noChangeAspect="1"/>
          </p:cNvPicPr>
          <p:nvPr/>
        </p:nvPicPr>
        <p:blipFill rotWithShape="1">
          <a:blip r:embed="rId3">
            <a:duotone>
              <a:schemeClr val="bg2">
                <a:shade val="45000"/>
                <a:satMod val="135000"/>
              </a:schemeClr>
              <a:prstClr val="white"/>
            </a:duotone>
            <a:alphaModFix amt="50000"/>
          </a:blip>
          <a:srcRect t="3125" b="3125"/>
          <a:stretch/>
        </p:blipFill>
        <p:spPr>
          <a:xfrm>
            <a:off x="0" y="0"/>
            <a:ext cx="12192000" cy="6858000"/>
          </a:xfrm>
          <a:prstGeom prst="rect">
            <a:avLst/>
          </a:prstGeom>
        </p:spPr>
      </p:pic>
      <p:sp>
        <p:nvSpPr>
          <p:cNvPr id="10" name="Título 1">
            <a:extLst>
              <a:ext uri="{FF2B5EF4-FFF2-40B4-BE49-F238E27FC236}">
                <a16:creationId xmlns:a16="http://schemas.microsoft.com/office/drawing/2014/main" id="{C89D58ED-052F-4AF3-B8B8-4E2AFA41E241}"/>
              </a:ext>
            </a:extLst>
          </p:cNvPr>
          <p:cNvSpPr>
            <a:spLocks noGrp="1"/>
          </p:cNvSpPr>
          <p:nvPr>
            <p:ph type="title"/>
          </p:nvPr>
        </p:nvSpPr>
        <p:spPr>
          <a:xfrm>
            <a:off x="646111" y="452718"/>
            <a:ext cx="9404723" cy="990599"/>
          </a:xfrm>
        </p:spPr>
        <p:txBody>
          <a:bodyPr/>
          <a:lstStyle/>
          <a:p>
            <a:pPr algn="ctr"/>
            <a:r>
              <a:rPr lang="en-US" sz="5400" b="1" dirty="0">
                <a:effectLst>
                  <a:outerShdw blurRad="38100" dist="38100" dir="2700000" algn="tl">
                    <a:srgbClr val="000000">
                      <a:alpha val="43137"/>
                    </a:srgbClr>
                  </a:outerShdw>
                </a:effectLst>
              </a:rPr>
              <a:t>Business Intelligence</a:t>
            </a:r>
            <a:endParaRPr lang="es-ES" sz="5400" b="1" dirty="0">
              <a:effectLst>
                <a:outerShdw blurRad="38100" dist="38100" dir="2700000" algn="tl">
                  <a:srgbClr val="000000">
                    <a:alpha val="43137"/>
                  </a:srgbClr>
                </a:outerShdw>
              </a:effectLst>
            </a:endParaRPr>
          </a:p>
        </p:txBody>
      </p:sp>
      <p:pic>
        <p:nvPicPr>
          <p:cNvPr id="1026" name="Picture 2" descr="Resultado de imagen para inteligencia de negocios y analisis de negocios">
            <a:extLst>
              <a:ext uri="{FF2B5EF4-FFF2-40B4-BE49-F238E27FC236}">
                <a16:creationId xmlns:a16="http://schemas.microsoft.com/office/drawing/2014/main" id="{43A07B4E-9267-4258-8310-CE83EA8B91D4}"/>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826288" y="1291407"/>
            <a:ext cx="7149932" cy="53680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1911090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posición de contenido 13" descr="forma geométrica en un fondo de círculos y líneas">
            <a:extLst>
              <a:ext uri="{FF2B5EF4-FFF2-40B4-BE49-F238E27FC236}">
                <a16:creationId xmlns:a16="http://schemas.microsoft.com/office/drawing/2014/main" id="{46A980C7-B3BC-48B7-850C-9A1EA53446C0}"/>
              </a:ext>
            </a:extLst>
          </p:cNvPr>
          <p:cNvPicPr>
            <a:picLocks noChangeAspect="1"/>
          </p:cNvPicPr>
          <p:nvPr/>
        </p:nvPicPr>
        <p:blipFill rotWithShape="1">
          <a:blip r:embed="rId3">
            <a:duotone>
              <a:schemeClr val="bg2">
                <a:shade val="45000"/>
                <a:satMod val="135000"/>
              </a:schemeClr>
              <a:prstClr val="white"/>
            </a:duotone>
            <a:alphaModFix amt="50000"/>
          </a:blip>
          <a:srcRect t="3125" b="3125"/>
          <a:stretch/>
        </p:blipFill>
        <p:spPr>
          <a:xfrm>
            <a:off x="0" y="0"/>
            <a:ext cx="12192000" cy="6858000"/>
          </a:xfrm>
          <a:prstGeom prst="rect">
            <a:avLst/>
          </a:prstGeom>
        </p:spPr>
      </p:pic>
      <p:sp>
        <p:nvSpPr>
          <p:cNvPr id="10" name="Título 1">
            <a:extLst>
              <a:ext uri="{FF2B5EF4-FFF2-40B4-BE49-F238E27FC236}">
                <a16:creationId xmlns:a16="http://schemas.microsoft.com/office/drawing/2014/main" id="{C89D58ED-052F-4AF3-B8B8-4E2AFA41E241}"/>
              </a:ext>
            </a:extLst>
          </p:cNvPr>
          <p:cNvSpPr>
            <a:spLocks noGrp="1"/>
          </p:cNvSpPr>
          <p:nvPr>
            <p:ph type="title"/>
          </p:nvPr>
        </p:nvSpPr>
        <p:spPr>
          <a:xfrm>
            <a:off x="646111" y="452718"/>
            <a:ext cx="9404723" cy="990599"/>
          </a:xfrm>
        </p:spPr>
        <p:txBody>
          <a:bodyPr/>
          <a:lstStyle/>
          <a:p>
            <a:pPr algn="ctr"/>
            <a:r>
              <a:rPr lang="en-US" sz="5400" b="1" dirty="0">
                <a:effectLst>
                  <a:outerShdw blurRad="38100" dist="38100" dir="2700000" algn="tl">
                    <a:srgbClr val="000000">
                      <a:alpha val="43137"/>
                    </a:srgbClr>
                  </a:outerShdw>
                </a:effectLst>
              </a:rPr>
              <a:t>Business Intelligence</a:t>
            </a:r>
            <a:endParaRPr lang="es-ES" sz="5400" b="1" dirty="0">
              <a:effectLst>
                <a:outerShdw blurRad="38100" dist="38100" dir="2700000" algn="tl">
                  <a:srgbClr val="000000">
                    <a:alpha val="43137"/>
                  </a:srgbClr>
                </a:outerShdw>
              </a:effectLst>
            </a:endParaRPr>
          </a:p>
        </p:txBody>
      </p:sp>
      <p:pic>
        <p:nvPicPr>
          <p:cNvPr id="2050" name="Picture 2" descr="Resultado de imagen para inteligencia de negocios y analisis de negocios">
            <a:extLst>
              <a:ext uri="{FF2B5EF4-FFF2-40B4-BE49-F238E27FC236}">
                <a16:creationId xmlns:a16="http://schemas.microsoft.com/office/drawing/2014/main" id="{FB693B6A-2034-404C-AB45-241445CF28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7125" y="1443316"/>
            <a:ext cx="6289646" cy="471723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842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posición de contenido 13" descr="forma geométrica en un fondo de círculos y líneas">
            <a:extLst>
              <a:ext uri="{FF2B5EF4-FFF2-40B4-BE49-F238E27FC236}">
                <a16:creationId xmlns:a16="http://schemas.microsoft.com/office/drawing/2014/main" id="{3D1F9544-D406-4DC7-ABB8-ABBA3E119059}"/>
              </a:ext>
            </a:extLst>
          </p:cNvPr>
          <p:cNvPicPr>
            <a:picLocks noChangeAspect="1"/>
          </p:cNvPicPr>
          <p:nvPr/>
        </p:nvPicPr>
        <p:blipFill rotWithShape="1">
          <a:blip r:embed="rId2">
            <a:duotone>
              <a:schemeClr val="bg2">
                <a:shade val="45000"/>
                <a:satMod val="135000"/>
              </a:schemeClr>
              <a:prstClr val="white"/>
            </a:duotone>
            <a:alphaModFix amt="50000"/>
          </a:blip>
          <a:srcRect t="3125" b="3125"/>
          <a:stretch/>
        </p:blipFill>
        <p:spPr>
          <a:xfrm>
            <a:off x="0" y="0"/>
            <a:ext cx="12192000" cy="6858000"/>
          </a:xfrm>
          <a:prstGeom prst="rect">
            <a:avLst/>
          </a:prstGeom>
        </p:spPr>
      </p:pic>
      <p:sp>
        <p:nvSpPr>
          <p:cNvPr id="2" name="Título 1">
            <a:extLst>
              <a:ext uri="{FF2B5EF4-FFF2-40B4-BE49-F238E27FC236}">
                <a16:creationId xmlns:a16="http://schemas.microsoft.com/office/drawing/2014/main" id="{1D3B9876-5344-44B0-9986-2ECBE509B250}"/>
              </a:ext>
            </a:extLst>
          </p:cNvPr>
          <p:cNvSpPr>
            <a:spLocks noGrp="1"/>
          </p:cNvSpPr>
          <p:nvPr>
            <p:ph type="title"/>
          </p:nvPr>
        </p:nvSpPr>
        <p:spPr>
          <a:xfrm>
            <a:off x="365760" y="452718"/>
            <a:ext cx="10043159" cy="1650402"/>
          </a:xfrm>
        </p:spPr>
        <p:txBody>
          <a:bodyPr/>
          <a:lstStyle/>
          <a:p>
            <a:pPr algn="ctr"/>
            <a:r>
              <a:rPr lang="en-US" sz="4800" b="1" dirty="0">
                <a:effectLst>
                  <a:outerShdw blurRad="38100" dist="38100" dir="2700000" algn="tl">
                    <a:srgbClr val="000000">
                      <a:alpha val="43137"/>
                    </a:srgbClr>
                  </a:outerShdw>
                </a:effectLst>
              </a:rPr>
              <a:t>HERRAMIENTAS DE BUSINESS INTELLIGENCE</a:t>
            </a:r>
            <a:endParaRPr lang="es-ES" sz="4800" b="1" dirty="0">
              <a:effectLst>
                <a:outerShdw blurRad="38100" dist="38100" dir="2700000" algn="tl">
                  <a:srgbClr val="000000">
                    <a:alpha val="43137"/>
                  </a:srgbClr>
                </a:outerShdw>
              </a:effectLst>
            </a:endParaRPr>
          </a:p>
        </p:txBody>
      </p:sp>
      <p:sp>
        <p:nvSpPr>
          <p:cNvPr id="3" name="Marcador de contenido 2">
            <a:extLst>
              <a:ext uri="{FF2B5EF4-FFF2-40B4-BE49-F238E27FC236}">
                <a16:creationId xmlns:a16="http://schemas.microsoft.com/office/drawing/2014/main" id="{F8E0C27C-665E-43F3-B6E0-F99EFBD2919D}"/>
              </a:ext>
            </a:extLst>
          </p:cNvPr>
          <p:cNvSpPr>
            <a:spLocks noGrp="1"/>
          </p:cNvSpPr>
          <p:nvPr>
            <p:ph idx="1"/>
          </p:nvPr>
        </p:nvSpPr>
        <p:spPr>
          <a:xfrm>
            <a:off x="1103312" y="2555838"/>
            <a:ext cx="9762808" cy="3692562"/>
          </a:xfrm>
        </p:spPr>
        <p:txBody>
          <a:bodyPr>
            <a:normAutofit/>
          </a:bodyPr>
          <a:lstStyle/>
          <a:p>
            <a:pPr algn="just"/>
            <a:r>
              <a:rPr lang="es-ES" sz="2400" dirty="0"/>
              <a:t>Actualmente, las herramientas de BI disponibles en el mercado son incontables, pero estas no pueden pasar desapercibidas:</a:t>
            </a:r>
          </a:p>
        </p:txBody>
      </p:sp>
      <p:pic>
        <p:nvPicPr>
          <p:cNvPr id="3074" name="Picture 2" descr="Resultado de imagen para herramientas de inteligencia de negocios">
            <a:extLst>
              <a:ext uri="{FF2B5EF4-FFF2-40B4-BE49-F238E27FC236}">
                <a16:creationId xmlns:a16="http://schemas.microsoft.com/office/drawing/2014/main" id="{F9583F6B-B4A1-4C1F-B02F-5E07089900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9560" y="4111606"/>
            <a:ext cx="4606291" cy="2406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8300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posición de contenido 13" descr="forma geométrica en un fondo de círculos y líneas">
            <a:extLst>
              <a:ext uri="{FF2B5EF4-FFF2-40B4-BE49-F238E27FC236}">
                <a16:creationId xmlns:a16="http://schemas.microsoft.com/office/drawing/2014/main" id="{3D1F9544-D406-4DC7-ABB8-ABBA3E119059}"/>
              </a:ext>
            </a:extLst>
          </p:cNvPr>
          <p:cNvPicPr>
            <a:picLocks noChangeAspect="1"/>
          </p:cNvPicPr>
          <p:nvPr/>
        </p:nvPicPr>
        <p:blipFill rotWithShape="1">
          <a:blip r:embed="rId2">
            <a:duotone>
              <a:schemeClr val="bg2">
                <a:shade val="45000"/>
                <a:satMod val="135000"/>
              </a:schemeClr>
              <a:prstClr val="white"/>
            </a:duotone>
            <a:alphaModFix amt="50000"/>
          </a:blip>
          <a:srcRect t="3125" b="3125"/>
          <a:stretch/>
        </p:blipFill>
        <p:spPr>
          <a:xfrm>
            <a:off x="0" y="0"/>
            <a:ext cx="12192000" cy="6858000"/>
          </a:xfrm>
          <a:prstGeom prst="rect">
            <a:avLst/>
          </a:prstGeom>
        </p:spPr>
      </p:pic>
      <p:sp>
        <p:nvSpPr>
          <p:cNvPr id="2" name="Título 1">
            <a:extLst>
              <a:ext uri="{FF2B5EF4-FFF2-40B4-BE49-F238E27FC236}">
                <a16:creationId xmlns:a16="http://schemas.microsoft.com/office/drawing/2014/main" id="{1D3B9876-5344-44B0-9986-2ECBE509B250}"/>
              </a:ext>
            </a:extLst>
          </p:cNvPr>
          <p:cNvSpPr>
            <a:spLocks noGrp="1"/>
          </p:cNvSpPr>
          <p:nvPr>
            <p:ph type="title"/>
          </p:nvPr>
        </p:nvSpPr>
        <p:spPr>
          <a:xfrm>
            <a:off x="472440" y="787998"/>
            <a:ext cx="10043159" cy="979842"/>
          </a:xfrm>
        </p:spPr>
        <p:txBody>
          <a:bodyPr/>
          <a:lstStyle/>
          <a:p>
            <a:pPr algn="ctr"/>
            <a:r>
              <a:rPr lang="es-ES" b="1" dirty="0">
                <a:effectLst>
                  <a:outerShdw blurRad="38100" dist="38100" dir="2700000" algn="tl">
                    <a:srgbClr val="000000">
                      <a:alpha val="43137"/>
                    </a:srgbClr>
                  </a:outerShdw>
                </a:effectLst>
              </a:rPr>
              <a:t>Microsoft Dynamics NAV:</a:t>
            </a:r>
            <a:endParaRPr lang="es-ES" sz="4800" b="1" dirty="0">
              <a:effectLst>
                <a:outerShdw blurRad="38100" dist="38100" dir="2700000" algn="tl">
                  <a:srgbClr val="000000">
                    <a:alpha val="43137"/>
                  </a:srgbClr>
                </a:outerShdw>
              </a:effectLst>
            </a:endParaRPr>
          </a:p>
        </p:txBody>
      </p:sp>
      <p:sp>
        <p:nvSpPr>
          <p:cNvPr id="3" name="Marcador de contenido 2">
            <a:extLst>
              <a:ext uri="{FF2B5EF4-FFF2-40B4-BE49-F238E27FC236}">
                <a16:creationId xmlns:a16="http://schemas.microsoft.com/office/drawing/2014/main" id="{F8E0C27C-665E-43F3-B6E0-F99EFBD2919D}"/>
              </a:ext>
            </a:extLst>
          </p:cNvPr>
          <p:cNvSpPr>
            <a:spLocks noGrp="1"/>
          </p:cNvSpPr>
          <p:nvPr>
            <p:ph idx="1"/>
          </p:nvPr>
        </p:nvSpPr>
        <p:spPr>
          <a:xfrm>
            <a:off x="1042352" y="1763358"/>
            <a:ext cx="9762808" cy="3692562"/>
          </a:xfrm>
        </p:spPr>
        <p:txBody>
          <a:bodyPr>
            <a:normAutofit/>
          </a:bodyPr>
          <a:lstStyle/>
          <a:p>
            <a:pPr algn="just"/>
            <a:r>
              <a:rPr lang="es-ES" sz="2400" dirty="0"/>
              <a:t>Especial para pequeñas y medianas empresas que buscan mejorar su competitividad.</a:t>
            </a:r>
          </a:p>
        </p:txBody>
      </p:sp>
      <p:pic>
        <p:nvPicPr>
          <p:cNvPr id="6146" name="Picture 2" descr="Resultado de imagen para Microsoft Dynamics NAV:">
            <a:extLst>
              <a:ext uri="{FF2B5EF4-FFF2-40B4-BE49-F238E27FC236}">
                <a16:creationId xmlns:a16="http://schemas.microsoft.com/office/drawing/2014/main" id="{F818592B-77FA-4187-BB6B-A8A15D2959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9435" y="2772444"/>
            <a:ext cx="5993130" cy="3887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2417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E6953E32-00D6-4FFB-AD6B-B2091BB3289C}">
  <ds:schemaRefs>
    <ds:schemaRef ds:uri="http://schemas.microsoft.com/sharepoint/v3/contenttype/forms"/>
  </ds:schemaRefs>
</ds:datastoreItem>
</file>

<file path=customXml/itemProps2.xml><?xml version="1.0" encoding="utf-8"?>
<ds:datastoreItem xmlns:ds="http://schemas.openxmlformats.org/officeDocument/2006/customXml" ds:itemID="{AB5FFD32-E0A8-4E83-80B3-20612105D9E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ACC4F44-154A-4E67-B129-1B5389E9F993}">
  <ds:schemaRefs>
    <ds:schemaRef ds:uri="http://purl.org/dc/terms/"/>
    <ds:schemaRef ds:uri="http://schemas.microsoft.com/office/2006/metadata/properties"/>
    <ds:schemaRef ds:uri="http://schemas.microsoft.com/office/2006/documentManagement/types"/>
    <ds:schemaRef ds:uri="http://schemas.openxmlformats.org/package/2006/metadata/core-properties"/>
    <ds:schemaRef ds:uri="http://purl.org/dc/elements/1.1/"/>
    <ds:schemaRef ds:uri="16c05727-aa75-4e4a-9b5f-8a80a1165891"/>
    <ds:schemaRef ds:uri="http://schemas.microsoft.com/office/infopath/2007/PartnerControls"/>
    <ds:schemaRef ds:uri="71af3243-3dd4-4a8d-8c0d-dd76da1f02a5"/>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Diseño Ion digital</Template>
  <TotalTime>0</TotalTime>
  <Words>809</Words>
  <Application>Microsoft Office PowerPoint</Application>
  <PresentationFormat>Panorámica</PresentationFormat>
  <Paragraphs>63</Paragraphs>
  <Slides>22</Slides>
  <Notes>5</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22</vt:i4>
      </vt:variant>
    </vt:vector>
  </HeadingPairs>
  <TitlesOfParts>
    <vt:vector size="27" baseType="lpstr">
      <vt:lpstr>Arial</vt:lpstr>
      <vt:lpstr>Calibri</vt:lpstr>
      <vt:lpstr>Century Gothic</vt:lpstr>
      <vt:lpstr>Wingdings 3</vt:lpstr>
      <vt:lpstr>Ion</vt:lpstr>
      <vt:lpstr>INTELIGENCIA DE NEGOCIOS</vt:lpstr>
      <vt:lpstr>Resumen</vt:lpstr>
      <vt:lpstr>Introducción</vt:lpstr>
      <vt:lpstr>Business Intelligence</vt:lpstr>
      <vt:lpstr>Business Intelligence</vt:lpstr>
      <vt:lpstr>Business Intelligence</vt:lpstr>
      <vt:lpstr>Business Intelligence</vt:lpstr>
      <vt:lpstr>HERRAMIENTAS DE BUSINESS INTELLIGENCE</vt:lpstr>
      <vt:lpstr>Microsoft Dynamics NAV:</vt:lpstr>
      <vt:lpstr>Microsoft Dynamics CRM:</vt:lpstr>
      <vt:lpstr>Oracle Business Intelligence:</vt:lpstr>
      <vt:lpstr>Office SharePoint Server:</vt:lpstr>
      <vt:lpstr>Microsoft SQL Server:</vt:lpstr>
      <vt:lpstr>SPSS: </vt:lpstr>
      <vt:lpstr>JetReports:</vt:lpstr>
      <vt:lpstr>Business Analytics</vt:lpstr>
      <vt:lpstr>HERRAMIENTAS DE BUSINESS ANALITYCS</vt:lpstr>
      <vt:lpstr>FODA:</vt:lpstr>
      <vt:lpstr>las 7 S:</vt:lpstr>
      <vt:lpstr>Oceano Rojo y Azul:</vt:lpstr>
      <vt:lpstr>CONCLUSIONES</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2019-08-22T00:24:35Z</dcterms:created>
  <dcterms:modified xsi:type="dcterms:W3CDTF">2019-08-22T01:54:31Z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